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7" r:id="rId3"/>
    <p:sldId id="258" r:id="rId4"/>
    <p:sldId id="260" r:id="rId5"/>
    <p:sldId id="261" r:id="rId6"/>
    <p:sldId id="262" r:id="rId7"/>
    <p:sldId id="263" r:id="rId8"/>
    <p:sldId id="264" r:id="rId9"/>
    <p:sldId id="268" r:id="rId10"/>
    <p:sldId id="267" r:id="rId11"/>
    <p:sldId id="259" r:id="rId12"/>
    <p:sldId id="266" r:id="rId13"/>
    <p:sldId id="265"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B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41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1EFB59-A23E-4B53-9527-B6FBC0C7CE1D}" type="datetimeFigureOut">
              <a:rPr lang="en-US" smtClean="0"/>
              <a:t>2/20/2017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191EB3-822D-4E4D-949A-F111171A8391}" type="slidenum">
              <a:rPr lang="en-US" smtClean="0"/>
              <a:t>‹#›</a:t>
            </a:fld>
            <a:endParaRPr lang="en-US"/>
          </a:p>
        </p:txBody>
      </p:sp>
    </p:spTree>
    <p:extLst>
      <p:ext uri="{BB962C8B-B14F-4D97-AF65-F5344CB8AC3E}">
        <p14:creationId xmlns:p14="http://schemas.microsoft.com/office/powerpoint/2010/main" val="33430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636229-0F35-4BFC-82B8-288792C5E97A}" type="datetime1">
              <a:rPr lang="en-US" smtClean="0"/>
              <a:t>2/20/2017</a:t>
            </a:fld>
            <a:endParaRPr lang="en-US"/>
          </a:p>
        </p:txBody>
      </p:sp>
      <p:sp>
        <p:nvSpPr>
          <p:cNvPr id="5" name="Footer Placeholder 4"/>
          <p:cNvSpPr>
            <a:spLocks noGrp="1"/>
          </p:cNvSpPr>
          <p:nvPr>
            <p:ph type="ftr" sz="quarter" idx="11"/>
          </p:nvPr>
        </p:nvSpPr>
        <p:spPr/>
        <p:txBody>
          <a:bodyPr/>
          <a:lstStyle/>
          <a:p>
            <a:r>
              <a:rPr lang="en-US" smtClean="0"/>
              <a:t>COPYRIGHT 20017 PFE SYSTEMS, INC.</a:t>
            </a:r>
            <a:endParaRPr lang="en-US"/>
          </a:p>
        </p:txBody>
      </p:sp>
      <p:sp>
        <p:nvSpPr>
          <p:cNvPr id="6" name="Slide Number Placeholder 5"/>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3852866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9205D5-FD4F-45BB-AB35-3E074CBA5A10}" type="datetime1">
              <a:rPr lang="en-US" smtClean="0"/>
              <a:t>2/20/2017</a:t>
            </a:fld>
            <a:endParaRPr lang="en-US"/>
          </a:p>
        </p:txBody>
      </p:sp>
      <p:sp>
        <p:nvSpPr>
          <p:cNvPr id="5" name="Footer Placeholder 4"/>
          <p:cNvSpPr>
            <a:spLocks noGrp="1"/>
          </p:cNvSpPr>
          <p:nvPr>
            <p:ph type="ftr" sz="quarter" idx="11"/>
          </p:nvPr>
        </p:nvSpPr>
        <p:spPr/>
        <p:txBody>
          <a:bodyPr/>
          <a:lstStyle/>
          <a:p>
            <a:r>
              <a:rPr lang="en-US" smtClean="0"/>
              <a:t>COPYRIGHT 20017 PFE SYSTEMS, INC.</a:t>
            </a:r>
            <a:endParaRPr lang="en-US"/>
          </a:p>
        </p:txBody>
      </p:sp>
      <p:sp>
        <p:nvSpPr>
          <p:cNvPr id="6" name="Slide Number Placeholder 5"/>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565350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4983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EE911-E007-4EDC-BFE0-D9196B10BDC6}" type="datetime1">
              <a:rPr lang="en-US" smtClean="0"/>
              <a:t>2/20/2017</a:t>
            </a:fld>
            <a:endParaRPr lang="en-US"/>
          </a:p>
        </p:txBody>
      </p:sp>
      <p:sp>
        <p:nvSpPr>
          <p:cNvPr id="5" name="Footer Placeholder 4"/>
          <p:cNvSpPr>
            <a:spLocks noGrp="1"/>
          </p:cNvSpPr>
          <p:nvPr>
            <p:ph type="ftr" sz="quarter" idx="11"/>
          </p:nvPr>
        </p:nvSpPr>
        <p:spPr/>
        <p:txBody>
          <a:bodyPr/>
          <a:lstStyle/>
          <a:p>
            <a:r>
              <a:rPr lang="en-US" smtClean="0"/>
              <a:t>COPYRIGHT 20017 PFE SYSTEMS, INC.</a:t>
            </a:r>
            <a:endParaRPr lang="en-US"/>
          </a:p>
        </p:txBody>
      </p:sp>
      <p:sp>
        <p:nvSpPr>
          <p:cNvPr id="6" name="Slide Number Placeholder 5"/>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320162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0"/>
          </p:nvPr>
        </p:nvSpPr>
        <p:spPr/>
        <p:txBody>
          <a:bodyPr/>
          <a:lstStyle/>
          <a:p>
            <a:fld id="{E18FA588-38CC-4936-8D0E-071A63A10280}" type="datetime1">
              <a:rPr lang="en-US" smtClean="0"/>
              <a:t>2/20/2017</a:t>
            </a:fld>
            <a:endParaRPr lang="en-US" dirty="0"/>
          </a:p>
        </p:txBody>
      </p:sp>
      <p:sp>
        <p:nvSpPr>
          <p:cNvPr id="11" name="Footer Placeholder 10"/>
          <p:cNvSpPr>
            <a:spLocks noGrp="1"/>
          </p:cNvSpPr>
          <p:nvPr>
            <p:ph type="ftr" sz="quarter" idx="11"/>
          </p:nvPr>
        </p:nvSpPr>
        <p:spPr/>
        <p:txBody>
          <a:bodyPr/>
          <a:lstStyle/>
          <a:p>
            <a:r>
              <a:rPr lang="en-US" smtClean="0"/>
              <a:t>COPYRIGHT 20017 PFE SYSTEMS, INC.</a:t>
            </a:r>
            <a:endParaRPr lang="en-US" dirty="0"/>
          </a:p>
        </p:txBody>
      </p:sp>
      <p:sp>
        <p:nvSpPr>
          <p:cNvPr id="12" name="Slide Number Placeholder 11"/>
          <p:cNvSpPr>
            <a:spLocks noGrp="1"/>
          </p:cNvSpPr>
          <p:nvPr>
            <p:ph type="sldNum" sz="quarter" idx="12"/>
          </p:nvPr>
        </p:nvSpPr>
        <p:spPr/>
        <p:txBody>
          <a:bodyPr/>
          <a:lstStyle/>
          <a:p>
            <a:fld id="{257734D6-1029-4BDC-8495-44ECEE7B791A}" type="slidenum">
              <a:rPr lang="en-US" smtClean="0"/>
              <a:pPr/>
              <a:t>‹#›</a:t>
            </a:fld>
            <a:endParaRPr lang="en-US" dirty="0"/>
          </a:p>
        </p:txBody>
      </p:sp>
    </p:spTree>
    <p:extLst>
      <p:ext uri="{BB962C8B-B14F-4D97-AF65-F5344CB8AC3E}">
        <p14:creationId xmlns:p14="http://schemas.microsoft.com/office/powerpoint/2010/main" val="2977216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28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C984D1-252B-46A8-9CB8-8C0A84734C15}" type="datetime1">
              <a:rPr lang="en-US" smtClean="0"/>
              <a:t>2/20/2017</a:t>
            </a:fld>
            <a:endParaRPr lang="en-US"/>
          </a:p>
        </p:txBody>
      </p:sp>
      <p:sp>
        <p:nvSpPr>
          <p:cNvPr id="5" name="Footer Placeholder 4"/>
          <p:cNvSpPr>
            <a:spLocks noGrp="1"/>
          </p:cNvSpPr>
          <p:nvPr>
            <p:ph type="ftr" sz="quarter" idx="11"/>
          </p:nvPr>
        </p:nvSpPr>
        <p:spPr/>
        <p:txBody>
          <a:bodyPr/>
          <a:lstStyle/>
          <a:p>
            <a:r>
              <a:rPr lang="en-US" smtClean="0"/>
              <a:t>COPYRIGHT 20017 PFE SYSTEMS, INC.</a:t>
            </a:r>
            <a:endParaRPr lang="en-US"/>
          </a:p>
        </p:txBody>
      </p:sp>
      <p:sp>
        <p:nvSpPr>
          <p:cNvPr id="6" name="Slide Number Placeholder 5"/>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261505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60A23BE1-B5D4-4EF6-A485-57CA516CDD4B}" type="datetime1">
              <a:rPr lang="en-US" smtClean="0"/>
              <a:t>2/20/2017</a:t>
            </a:fld>
            <a:endParaRPr lang="en-US"/>
          </a:p>
        </p:txBody>
      </p:sp>
      <p:sp>
        <p:nvSpPr>
          <p:cNvPr id="6" name="Footer Placeholder 5"/>
          <p:cNvSpPr>
            <a:spLocks noGrp="1"/>
          </p:cNvSpPr>
          <p:nvPr>
            <p:ph type="ftr" sz="quarter" idx="11"/>
          </p:nvPr>
        </p:nvSpPr>
        <p:spPr/>
        <p:txBody>
          <a:bodyPr/>
          <a:lstStyle/>
          <a:p>
            <a:r>
              <a:rPr lang="en-US" smtClean="0"/>
              <a:t>COPYRIGHT 20017 PFE SYSTEMS, INC.</a:t>
            </a:r>
            <a:endParaRPr lang="en-US"/>
          </a:p>
        </p:txBody>
      </p:sp>
      <p:sp>
        <p:nvSpPr>
          <p:cNvPr id="7" name="Slide Number Placeholder 6"/>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293397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4F4F5EAC-69DA-4D94-9C2C-E23DEE979C01}" type="datetime1">
              <a:rPr lang="en-US" smtClean="0"/>
              <a:t>2/20/2017</a:t>
            </a:fld>
            <a:endParaRPr lang="en-US"/>
          </a:p>
        </p:txBody>
      </p:sp>
      <p:sp>
        <p:nvSpPr>
          <p:cNvPr id="8" name="Footer Placeholder 7"/>
          <p:cNvSpPr>
            <a:spLocks noGrp="1"/>
          </p:cNvSpPr>
          <p:nvPr>
            <p:ph type="ftr" sz="quarter" idx="11"/>
          </p:nvPr>
        </p:nvSpPr>
        <p:spPr/>
        <p:txBody>
          <a:bodyPr/>
          <a:lstStyle/>
          <a:p>
            <a:r>
              <a:rPr lang="en-US" smtClean="0"/>
              <a:t>COPYRIGHT 20017 PFE SYSTEMS, INC.</a:t>
            </a:r>
            <a:endParaRPr lang="en-US"/>
          </a:p>
        </p:txBody>
      </p:sp>
      <p:sp>
        <p:nvSpPr>
          <p:cNvPr id="9" name="Slide Number Placeholder 8"/>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251618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B39B0D-5DE8-4F2D-8CEB-6DCD3541786E}" type="datetime1">
              <a:rPr lang="en-US" smtClean="0"/>
              <a:t>2/20/2017</a:t>
            </a:fld>
            <a:endParaRPr lang="en-US"/>
          </a:p>
        </p:txBody>
      </p:sp>
      <p:sp>
        <p:nvSpPr>
          <p:cNvPr id="4" name="Footer Placeholder 3"/>
          <p:cNvSpPr>
            <a:spLocks noGrp="1"/>
          </p:cNvSpPr>
          <p:nvPr>
            <p:ph type="ftr" sz="quarter" idx="11"/>
          </p:nvPr>
        </p:nvSpPr>
        <p:spPr/>
        <p:txBody>
          <a:bodyPr/>
          <a:lstStyle/>
          <a:p>
            <a:r>
              <a:rPr lang="en-US" smtClean="0"/>
              <a:t>COPYRIGHT 20017 PFE SYSTEMS, INC.</a:t>
            </a:r>
            <a:endParaRPr lang="en-US"/>
          </a:p>
        </p:txBody>
      </p:sp>
      <p:sp>
        <p:nvSpPr>
          <p:cNvPr id="5" name="Slide Number Placeholder 4"/>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371579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8ADEE-5998-4569-823B-BF09F81885CF}" type="datetime1">
              <a:rPr lang="en-US" smtClean="0"/>
              <a:t>2/20/2017</a:t>
            </a:fld>
            <a:endParaRPr lang="en-US"/>
          </a:p>
        </p:txBody>
      </p:sp>
      <p:sp>
        <p:nvSpPr>
          <p:cNvPr id="3" name="Footer Placeholder 2"/>
          <p:cNvSpPr>
            <a:spLocks noGrp="1"/>
          </p:cNvSpPr>
          <p:nvPr>
            <p:ph type="ftr" sz="quarter" idx="11"/>
          </p:nvPr>
        </p:nvSpPr>
        <p:spPr/>
        <p:txBody>
          <a:bodyPr/>
          <a:lstStyle/>
          <a:p>
            <a:r>
              <a:rPr lang="en-US" smtClean="0"/>
              <a:t>COPYRIGHT 20017 PFE SYSTEMS, INC.</a:t>
            </a:r>
            <a:endParaRPr lang="en-US"/>
          </a:p>
        </p:txBody>
      </p:sp>
      <p:sp>
        <p:nvSpPr>
          <p:cNvPr id="4" name="Slide Number Placeholder 3"/>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80228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08100"/>
            <a:ext cx="3008313" cy="749300"/>
          </a:xfrm>
        </p:spPr>
        <p:txBody>
          <a:bodyPr anchor="b">
            <a:normAutofit/>
          </a:bodyPr>
          <a:lstStyle>
            <a:lvl1pPr algn="l">
              <a:defRPr sz="18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57400"/>
            <a:ext cx="3008313" cy="4068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127AC058-B9D0-487F-9FA7-7AE275FF8B80}" type="datetime1">
              <a:rPr lang="en-US" smtClean="0"/>
              <a:t>2/20/2017</a:t>
            </a:fld>
            <a:endParaRPr lang="en-US"/>
          </a:p>
        </p:txBody>
      </p:sp>
      <p:sp>
        <p:nvSpPr>
          <p:cNvPr id="6" name="Footer Placeholder 5"/>
          <p:cNvSpPr>
            <a:spLocks noGrp="1"/>
          </p:cNvSpPr>
          <p:nvPr>
            <p:ph type="ftr" sz="quarter" idx="11"/>
          </p:nvPr>
        </p:nvSpPr>
        <p:spPr/>
        <p:txBody>
          <a:bodyPr/>
          <a:lstStyle/>
          <a:p>
            <a:r>
              <a:rPr lang="en-US" smtClean="0"/>
              <a:t>COPYRIGHT 20017 PFE SYSTEMS, INC.</a:t>
            </a:r>
            <a:endParaRPr lang="en-US"/>
          </a:p>
        </p:txBody>
      </p:sp>
      <p:sp>
        <p:nvSpPr>
          <p:cNvPr id="7" name="Slide Number Placeholder 6"/>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37012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276600" y="381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72E7E3-B568-43D9-B2C5-473AEB823E01}" type="datetime1">
              <a:rPr lang="en-US" smtClean="0"/>
              <a:t>2/20/2017</a:t>
            </a:fld>
            <a:endParaRPr lang="en-US"/>
          </a:p>
        </p:txBody>
      </p:sp>
      <p:sp>
        <p:nvSpPr>
          <p:cNvPr id="6" name="Footer Placeholder 5"/>
          <p:cNvSpPr>
            <a:spLocks noGrp="1"/>
          </p:cNvSpPr>
          <p:nvPr>
            <p:ph type="ftr" sz="quarter" idx="11"/>
          </p:nvPr>
        </p:nvSpPr>
        <p:spPr/>
        <p:txBody>
          <a:bodyPr/>
          <a:lstStyle/>
          <a:p>
            <a:r>
              <a:rPr lang="en-US" smtClean="0"/>
              <a:t>COPYRIGHT 20017 PFE SYSTEMS, INC.</a:t>
            </a:r>
            <a:endParaRPr lang="en-US"/>
          </a:p>
        </p:txBody>
      </p:sp>
      <p:sp>
        <p:nvSpPr>
          <p:cNvPr id="7" name="Slide Number Placeholder 6"/>
          <p:cNvSpPr>
            <a:spLocks noGrp="1"/>
          </p:cNvSpPr>
          <p:nvPr>
            <p:ph type="sldNum" sz="quarter" idx="12"/>
          </p:nvPr>
        </p:nvSpPr>
        <p:spPr/>
        <p:txBody>
          <a:bodyPr/>
          <a:lstStyle/>
          <a:p>
            <a:fld id="{257734D6-1029-4BDC-8495-44ECEE7B791A}" type="slidenum">
              <a:rPr lang="en-US" smtClean="0"/>
              <a:t>‹#›</a:t>
            </a:fld>
            <a:endParaRPr lang="en-US"/>
          </a:p>
        </p:txBody>
      </p:sp>
    </p:spTree>
    <p:extLst>
      <p:ext uri="{BB962C8B-B14F-4D97-AF65-F5344CB8AC3E}">
        <p14:creationId xmlns:p14="http://schemas.microsoft.com/office/powerpoint/2010/main" val="1861725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BE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85826" y="76200"/>
            <a:ext cx="5900974"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baseline="0">
                <a:solidFill>
                  <a:srgbClr val="C00000"/>
                </a:solidFill>
              </a:defRPr>
            </a:lvl1pPr>
          </a:lstStyle>
          <a:p>
            <a:fld id="{6793C829-0F25-41F5-956D-CF1CE2F02397}" type="datetime1">
              <a:rPr lang="en-US" smtClean="0"/>
              <a:t>2/20/2017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cap="small" baseline="0">
                <a:solidFill>
                  <a:srgbClr val="C00000"/>
                </a:solidFill>
              </a:defRPr>
            </a:lvl1pPr>
          </a:lstStyle>
          <a:p>
            <a:r>
              <a:rPr lang="en-US" smtClean="0"/>
              <a:t>COPYRIGHT 20017 PFE SYSTEMS,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FF0000"/>
                </a:solidFill>
              </a:defRPr>
            </a:lvl1pPr>
          </a:lstStyle>
          <a:p>
            <a:fld id="{257734D6-1029-4BDC-8495-44ECEE7B791A}" type="slidenum">
              <a:rPr lang="en-US" smtClean="0"/>
              <a:pPr/>
              <a:t>‹#›</a:t>
            </a:fld>
            <a:endParaRPr lang="en-US" dirty="0"/>
          </a:p>
        </p:txBody>
      </p:sp>
      <p:pic>
        <p:nvPicPr>
          <p:cNvPr id="1030" name="Picture 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144" y="0"/>
            <a:ext cx="2776682"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3429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2800" kern="1200" baseline="0">
          <a:solidFill>
            <a:srgbClr val="C00000"/>
          </a:solidFill>
          <a:latin typeface="Century Schoolbook" panose="020406040505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rgbClr val="007033"/>
          </a:solidFill>
          <a:latin typeface="Century Schoolbook" panose="020406040505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rgbClr val="007033"/>
          </a:solidFill>
          <a:latin typeface="Century Schoolbook" panose="020406040505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baseline="0">
          <a:solidFill>
            <a:srgbClr val="007033"/>
          </a:solidFill>
          <a:latin typeface="Century Schoolbook" panose="020406040505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baseline="0">
          <a:solidFill>
            <a:srgbClr val="007033"/>
          </a:solidFill>
          <a:latin typeface="Century Schoolbook" panose="020406040505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baseline="0">
          <a:solidFill>
            <a:srgbClr val="007033"/>
          </a:solidFill>
          <a:latin typeface="Century Schoolbook" panose="020406040505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11.gif"/><Relationship Id="rId3" Type="http://schemas.openxmlformats.org/officeDocument/2006/relationships/image" Target="../media/image6.gif"/><Relationship Id="rId7" Type="http://schemas.openxmlformats.org/officeDocument/2006/relationships/image" Target="../media/image10.gif"/><Relationship Id="rId2" Type="http://schemas.openxmlformats.org/officeDocument/2006/relationships/image" Target="../media/image5.gif"/><Relationship Id="rId1" Type="http://schemas.openxmlformats.org/officeDocument/2006/relationships/slideLayout" Target="../slideLayouts/slideLayout6.xml"/><Relationship Id="rId6" Type="http://schemas.openxmlformats.org/officeDocument/2006/relationships/image" Target="../media/image9.gif"/><Relationship Id="rId11" Type="http://schemas.openxmlformats.org/officeDocument/2006/relationships/image" Target="../media/image14.gif"/><Relationship Id="rId5" Type="http://schemas.openxmlformats.org/officeDocument/2006/relationships/image" Target="../media/image8.gif"/><Relationship Id="rId10" Type="http://schemas.openxmlformats.org/officeDocument/2006/relationships/image" Target="../media/image13.gif"/><Relationship Id="rId4" Type="http://schemas.openxmlformats.org/officeDocument/2006/relationships/image" Target="../media/image7.gif"/><Relationship Id="rId9" Type="http://schemas.openxmlformats.org/officeDocument/2006/relationships/image" Target="../media/image12.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mailto:jhardiman@pfesy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en-US" i="1" dirty="0" smtClean="0"/>
              <a:t>Dedicated to Successful Business Re-Engineering  and Business Optimization</a:t>
            </a:r>
            <a:br>
              <a:rPr lang="en-US" altLang="en-US" i="1" dirty="0" smtClean="0"/>
            </a:br>
            <a:r>
              <a:rPr lang="en-US" altLang="en-US" i="1" dirty="0" smtClean="0"/>
              <a:t/>
            </a:r>
            <a:br>
              <a:rPr lang="en-US" altLang="en-US" i="1" dirty="0" smtClean="0"/>
            </a:br>
            <a:r>
              <a:rPr lang="en-US" altLang="en-US" sz="2400" i="1" dirty="0" smtClean="0"/>
              <a:t>Practice Overview</a:t>
            </a:r>
            <a:endParaRPr lang="en-US" dirty="0"/>
          </a:p>
        </p:txBody>
      </p:sp>
      <p:sp>
        <p:nvSpPr>
          <p:cNvPr id="3" name="Subtitle 2"/>
          <p:cNvSpPr>
            <a:spLocks noGrp="1"/>
          </p:cNvSpPr>
          <p:nvPr>
            <p:ph type="subTitle" idx="1"/>
          </p:nvPr>
        </p:nvSpPr>
        <p:spPr/>
        <p:txBody>
          <a:bodyPr/>
          <a:lstStyle/>
          <a:p>
            <a:r>
              <a:rPr lang="en-US" dirty="0" smtClean="0"/>
              <a:t>2017</a:t>
            </a:r>
            <a:endParaRPr lang="en-US" dirty="0"/>
          </a:p>
        </p:txBody>
      </p:sp>
    </p:spTree>
    <p:extLst>
      <p:ext uri="{BB962C8B-B14F-4D97-AF65-F5344CB8AC3E}">
        <p14:creationId xmlns:p14="http://schemas.microsoft.com/office/powerpoint/2010/main" val="3327861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sz="2400" dirty="0" smtClean="0"/>
              <a:t>Re-platforming engagement managed time &amp; action</a:t>
            </a:r>
            <a:endParaRPr lang="en-US" dirty="0"/>
          </a:p>
        </p:txBody>
      </p:sp>
      <p:grpSp>
        <p:nvGrpSpPr>
          <p:cNvPr id="3" name="Group 3"/>
          <p:cNvGrpSpPr>
            <a:grpSpLocks/>
          </p:cNvGrpSpPr>
          <p:nvPr/>
        </p:nvGrpSpPr>
        <p:grpSpPr bwMode="auto">
          <a:xfrm>
            <a:off x="304800" y="1447800"/>
            <a:ext cx="8382000" cy="4731224"/>
            <a:chOff x="76200" y="761573"/>
            <a:chExt cx="8839200" cy="5105827"/>
          </a:xfrm>
        </p:grpSpPr>
        <p:sp>
          <p:nvSpPr>
            <p:cNvPr id="4" name="Pentagon 3"/>
            <p:cNvSpPr/>
            <p:nvPr/>
          </p:nvSpPr>
          <p:spPr>
            <a:xfrm>
              <a:off x="76200" y="761573"/>
              <a:ext cx="1066800" cy="457238"/>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Scoping</a:t>
              </a:r>
            </a:p>
          </p:txBody>
        </p:sp>
        <p:sp>
          <p:nvSpPr>
            <p:cNvPr id="5" name="Pentagon 4"/>
            <p:cNvSpPr/>
            <p:nvPr/>
          </p:nvSpPr>
          <p:spPr>
            <a:xfrm>
              <a:off x="2192338" y="1295018"/>
              <a:ext cx="1143000" cy="457238"/>
            </a:xfrm>
            <a:prstGeom prst="homePlat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RFP Development</a:t>
              </a:r>
            </a:p>
          </p:txBody>
        </p:sp>
        <p:sp>
          <p:nvSpPr>
            <p:cNvPr id="6" name="Pentagon 5"/>
            <p:cNvSpPr/>
            <p:nvPr/>
          </p:nvSpPr>
          <p:spPr>
            <a:xfrm>
              <a:off x="1752600" y="1823700"/>
              <a:ext cx="1577975" cy="457238"/>
            </a:xfrm>
            <a:prstGeom prst="homePlat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Vendor Pool Selection</a:t>
              </a:r>
            </a:p>
          </p:txBody>
        </p:sp>
        <p:sp>
          <p:nvSpPr>
            <p:cNvPr id="7" name="Pentagon 6"/>
            <p:cNvSpPr/>
            <p:nvPr/>
          </p:nvSpPr>
          <p:spPr>
            <a:xfrm>
              <a:off x="914400" y="1295018"/>
              <a:ext cx="1277938" cy="457238"/>
            </a:xfrm>
            <a:prstGeom prst="homePlat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tx1"/>
                  </a:solidFill>
                </a:rPr>
                <a:t>Client Requirements</a:t>
              </a:r>
            </a:p>
          </p:txBody>
        </p:sp>
        <p:sp>
          <p:nvSpPr>
            <p:cNvPr id="8" name="Pentagon 7"/>
            <p:cNvSpPr/>
            <p:nvPr/>
          </p:nvSpPr>
          <p:spPr>
            <a:xfrm>
              <a:off x="3330575" y="1295018"/>
              <a:ext cx="1012825" cy="457238"/>
            </a:xfrm>
            <a:prstGeom prst="homePlat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RFP Distribution</a:t>
              </a:r>
            </a:p>
          </p:txBody>
        </p:sp>
        <p:sp>
          <p:nvSpPr>
            <p:cNvPr id="9" name="Pentagon 8"/>
            <p:cNvSpPr/>
            <p:nvPr/>
          </p:nvSpPr>
          <p:spPr>
            <a:xfrm>
              <a:off x="4343400" y="1295018"/>
              <a:ext cx="1143000" cy="457238"/>
            </a:xfrm>
            <a:prstGeom prst="homePlat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Proposal</a:t>
              </a:r>
            </a:p>
            <a:p>
              <a:pPr algn="ctr">
                <a:defRPr/>
              </a:pPr>
              <a:r>
                <a:rPr lang="en-US" sz="1100" dirty="0">
                  <a:solidFill>
                    <a:schemeClr val="tx1"/>
                  </a:solidFill>
                </a:rPr>
                <a:t>Collection</a:t>
              </a:r>
            </a:p>
          </p:txBody>
        </p:sp>
        <p:sp>
          <p:nvSpPr>
            <p:cNvPr id="10" name="Pentagon 9"/>
            <p:cNvSpPr/>
            <p:nvPr/>
          </p:nvSpPr>
          <p:spPr>
            <a:xfrm>
              <a:off x="4800600" y="1904669"/>
              <a:ext cx="990600" cy="45723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bg2"/>
                  </a:solidFill>
                </a:rPr>
                <a:t>Proposal</a:t>
              </a:r>
            </a:p>
            <a:p>
              <a:pPr algn="ctr">
                <a:defRPr/>
              </a:pPr>
              <a:r>
                <a:rPr lang="en-US" sz="1100" dirty="0">
                  <a:solidFill>
                    <a:schemeClr val="bg2"/>
                  </a:solidFill>
                </a:rPr>
                <a:t>Scoring</a:t>
              </a:r>
            </a:p>
          </p:txBody>
        </p:sp>
        <p:sp>
          <p:nvSpPr>
            <p:cNvPr id="11" name="Pentagon 10"/>
            <p:cNvSpPr/>
            <p:nvPr/>
          </p:nvSpPr>
          <p:spPr>
            <a:xfrm>
              <a:off x="5791200" y="1904669"/>
              <a:ext cx="884238" cy="45723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bg2"/>
                  </a:solidFill>
                </a:rPr>
                <a:t>Vendor Shortlist</a:t>
              </a:r>
            </a:p>
          </p:txBody>
        </p:sp>
        <p:sp>
          <p:nvSpPr>
            <p:cNvPr id="12" name="Pentagon 11"/>
            <p:cNvSpPr/>
            <p:nvPr/>
          </p:nvSpPr>
          <p:spPr>
            <a:xfrm>
              <a:off x="6759575" y="1904669"/>
              <a:ext cx="1470025" cy="45723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bg2"/>
                  </a:solidFill>
                </a:rPr>
                <a:t>Vendor On-Site Presentations</a:t>
              </a:r>
            </a:p>
          </p:txBody>
        </p:sp>
        <p:sp>
          <p:nvSpPr>
            <p:cNvPr id="13" name="Pentagon 12"/>
            <p:cNvSpPr/>
            <p:nvPr/>
          </p:nvSpPr>
          <p:spPr>
            <a:xfrm>
              <a:off x="4800600" y="2438113"/>
              <a:ext cx="990600" cy="53344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bg2"/>
                  </a:solidFill>
                </a:rPr>
                <a:t>Cost Analysis w/ TCO</a:t>
              </a:r>
            </a:p>
          </p:txBody>
        </p:sp>
        <p:sp>
          <p:nvSpPr>
            <p:cNvPr id="14" name="Pentagon 13"/>
            <p:cNvSpPr/>
            <p:nvPr/>
          </p:nvSpPr>
          <p:spPr>
            <a:xfrm>
              <a:off x="914400" y="3962241"/>
              <a:ext cx="1165225" cy="457238"/>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Vendor Selection</a:t>
              </a:r>
            </a:p>
          </p:txBody>
        </p:sp>
        <p:sp>
          <p:nvSpPr>
            <p:cNvPr id="15" name="Pentagon 14"/>
            <p:cNvSpPr/>
            <p:nvPr/>
          </p:nvSpPr>
          <p:spPr>
            <a:xfrm>
              <a:off x="5791200" y="2438113"/>
              <a:ext cx="914400" cy="53344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bg2"/>
                  </a:solidFill>
                </a:rPr>
                <a:t>On-Site Agenda</a:t>
              </a:r>
            </a:p>
          </p:txBody>
        </p:sp>
        <p:sp>
          <p:nvSpPr>
            <p:cNvPr id="16" name="Pentagon 15"/>
            <p:cNvSpPr/>
            <p:nvPr/>
          </p:nvSpPr>
          <p:spPr>
            <a:xfrm>
              <a:off x="2125663" y="3962241"/>
              <a:ext cx="1166812" cy="457238"/>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Contract Negotiations</a:t>
              </a:r>
            </a:p>
          </p:txBody>
        </p:sp>
        <p:sp>
          <p:nvSpPr>
            <p:cNvPr id="17" name="Pentagon 16"/>
            <p:cNvSpPr/>
            <p:nvPr/>
          </p:nvSpPr>
          <p:spPr>
            <a:xfrm>
              <a:off x="2125663" y="4495685"/>
              <a:ext cx="1166812" cy="457238"/>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SOW/MSA</a:t>
              </a:r>
            </a:p>
            <a:p>
              <a:pPr algn="ctr">
                <a:defRPr/>
              </a:pPr>
              <a:r>
                <a:rPr lang="en-US" sz="1100" dirty="0">
                  <a:solidFill>
                    <a:schemeClr val="tx1"/>
                  </a:solidFill>
                </a:rPr>
                <a:t>Negotiations</a:t>
              </a:r>
            </a:p>
          </p:txBody>
        </p:sp>
        <p:sp>
          <p:nvSpPr>
            <p:cNvPr id="18" name="Pentagon 17"/>
            <p:cNvSpPr/>
            <p:nvPr/>
          </p:nvSpPr>
          <p:spPr>
            <a:xfrm>
              <a:off x="2125663" y="5029130"/>
              <a:ext cx="1166812" cy="457238"/>
            </a:xfrm>
            <a:prstGeom prst="homePlat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Master Plan</a:t>
              </a:r>
            </a:p>
            <a:p>
              <a:pPr algn="ctr">
                <a:defRPr/>
              </a:pPr>
              <a:r>
                <a:rPr lang="en-US" sz="1100" dirty="0">
                  <a:solidFill>
                    <a:schemeClr val="tx1"/>
                  </a:solidFill>
                </a:rPr>
                <a:t>Development</a:t>
              </a:r>
            </a:p>
          </p:txBody>
        </p:sp>
        <p:sp>
          <p:nvSpPr>
            <p:cNvPr id="19" name="Pentagon 18"/>
            <p:cNvSpPr/>
            <p:nvPr/>
          </p:nvSpPr>
          <p:spPr>
            <a:xfrm>
              <a:off x="3305175" y="3962241"/>
              <a:ext cx="5610225" cy="1524127"/>
            </a:xfrm>
            <a:prstGeom prst="homePlat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600" dirty="0">
                  <a:solidFill>
                    <a:schemeClr val="tx1"/>
                  </a:solidFill>
                </a:rPr>
                <a:t>Program Management</a:t>
              </a:r>
            </a:p>
          </p:txBody>
        </p:sp>
        <p:sp>
          <p:nvSpPr>
            <p:cNvPr id="20" name="Pentagon 19"/>
            <p:cNvSpPr/>
            <p:nvPr/>
          </p:nvSpPr>
          <p:spPr>
            <a:xfrm>
              <a:off x="1752600" y="3047764"/>
              <a:ext cx="6477000" cy="304825"/>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tx1"/>
                  </a:solidFill>
                </a:rPr>
                <a:t>Vendor Relations/Vendor Communications</a:t>
              </a:r>
            </a:p>
          </p:txBody>
        </p:sp>
        <p:sp>
          <p:nvSpPr>
            <p:cNvPr id="21" name="Pentagon 20"/>
            <p:cNvSpPr/>
            <p:nvPr/>
          </p:nvSpPr>
          <p:spPr>
            <a:xfrm>
              <a:off x="930275" y="5562575"/>
              <a:ext cx="7985125" cy="304825"/>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tx1"/>
                  </a:solidFill>
                </a:rPr>
                <a:t>Vendor Relations/Vendor Communications</a:t>
              </a:r>
            </a:p>
          </p:txBody>
        </p:sp>
        <p:sp>
          <p:nvSpPr>
            <p:cNvPr id="22" name="Pentagon 21"/>
            <p:cNvSpPr/>
            <p:nvPr/>
          </p:nvSpPr>
          <p:spPr>
            <a:xfrm>
              <a:off x="3305175" y="4625871"/>
              <a:ext cx="5610225" cy="228619"/>
            </a:xfrm>
            <a:prstGeom prst="homePlat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Project Management &amp; Reporting</a:t>
              </a:r>
            </a:p>
          </p:txBody>
        </p:sp>
        <p:sp>
          <p:nvSpPr>
            <p:cNvPr id="23" name="Pentagon 22"/>
            <p:cNvSpPr/>
            <p:nvPr/>
          </p:nvSpPr>
          <p:spPr>
            <a:xfrm>
              <a:off x="3305175" y="4854490"/>
              <a:ext cx="2790825" cy="228619"/>
            </a:xfrm>
            <a:prstGeom prst="homePlat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Staffing</a:t>
              </a:r>
            </a:p>
          </p:txBody>
        </p:sp>
        <p:sp>
          <p:nvSpPr>
            <p:cNvPr id="24" name="Pentagon 23"/>
            <p:cNvSpPr/>
            <p:nvPr/>
          </p:nvSpPr>
          <p:spPr>
            <a:xfrm>
              <a:off x="3305175" y="5083109"/>
              <a:ext cx="2805113" cy="228619"/>
            </a:xfrm>
            <a:prstGeom prst="homePlat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Operating Process Re-design</a:t>
              </a:r>
            </a:p>
          </p:txBody>
        </p:sp>
        <p:sp>
          <p:nvSpPr>
            <p:cNvPr id="25" name="Pentagon 24"/>
            <p:cNvSpPr/>
            <p:nvPr/>
          </p:nvSpPr>
          <p:spPr>
            <a:xfrm>
              <a:off x="6096000" y="4854490"/>
              <a:ext cx="2174875" cy="228619"/>
            </a:xfrm>
            <a:prstGeom prst="homePlat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Training</a:t>
              </a:r>
            </a:p>
          </p:txBody>
        </p:sp>
        <p:sp>
          <p:nvSpPr>
            <p:cNvPr id="26" name="Pentagon 25"/>
            <p:cNvSpPr/>
            <p:nvPr/>
          </p:nvSpPr>
          <p:spPr>
            <a:xfrm>
              <a:off x="3305175" y="4397252"/>
              <a:ext cx="5381625" cy="228619"/>
            </a:xfrm>
            <a:prstGeom prst="homePlat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Cost Tracking/Management</a:t>
              </a:r>
            </a:p>
          </p:txBody>
        </p:sp>
        <p:sp>
          <p:nvSpPr>
            <p:cNvPr id="27" name="Pentagon 26"/>
            <p:cNvSpPr/>
            <p:nvPr/>
          </p:nvSpPr>
          <p:spPr>
            <a:xfrm>
              <a:off x="6111875" y="5091048"/>
              <a:ext cx="2174875" cy="228619"/>
            </a:xfrm>
            <a:prstGeom prst="homePlat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Documentation</a:t>
              </a:r>
            </a:p>
          </p:txBody>
        </p:sp>
      </p:grpSp>
      <p:sp>
        <p:nvSpPr>
          <p:cNvPr id="28" name="Date Placeholder 27"/>
          <p:cNvSpPr>
            <a:spLocks noGrp="1"/>
          </p:cNvSpPr>
          <p:nvPr>
            <p:ph type="dt" sz="half" idx="10"/>
          </p:nvPr>
        </p:nvSpPr>
        <p:spPr/>
        <p:txBody>
          <a:bodyPr/>
          <a:lstStyle/>
          <a:p>
            <a:fld id="{ED70873F-5904-4189-86B9-2647FEA142F2}" type="datetime1">
              <a:rPr lang="en-US" smtClean="0"/>
              <a:t>2/20/2017</a:t>
            </a:fld>
            <a:endParaRPr lang="en-US"/>
          </a:p>
        </p:txBody>
      </p:sp>
      <p:sp>
        <p:nvSpPr>
          <p:cNvPr id="29" name="Footer Placeholder 28"/>
          <p:cNvSpPr>
            <a:spLocks noGrp="1"/>
          </p:cNvSpPr>
          <p:nvPr>
            <p:ph type="ftr" sz="quarter" idx="11"/>
          </p:nvPr>
        </p:nvSpPr>
        <p:spPr/>
        <p:txBody>
          <a:bodyPr/>
          <a:lstStyle/>
          <a:p>
            <a:r>
              <a:rPr lang="en-US" smtClean="0"/>
              <a:t>COPYRIGHT 20017 PFE SYSTEMS, INC.</a:t>
            </a:r>
            <a:endParaRPr lang="en-US"/>
          </a:p>
        </p:txBody>
      </p:sp>
      <p:sp>
        <p:nvSpPr>
          <p:cNvPr id="30" name="Slide Number Placeholder 29"/>
          <p:cNvSpPr>
            <a:spLocks noGrp="1"/>
          </p:cNvSpPr>
          <p:nvPr>
            <p:ph type="sldNum" sz="quarter" idx="12"/>
          </p:nvPr>
        </p:nvSpPr>
        <p:spPr/>
        <p:txBody>
          <a:bodyPr/>
          <a:lstStyle/>
          <a:p>
            <a:fld id="{257734D6-1029-4BDC-8495-44ECEE7B791A}" type="slidenum">
              <a:rPr lang="en-US" smtClean="0"/>
              <a:t>10</a:t>
            </a:fld>
            <a:endParaRPr lang="en-US"/>
          </a:p>
        </p:txBody>
      </p:sp>
    </p:spTree>
    <p:extLst>
      <p:ext uri="{BB962C8B-B14F-4D97-AF65-F5344CB8AC3E}">
        <p14:creationId xmlns:p14="http://schemas.microsoft.com/office/powerpoint/2010/main" val="2134461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Joe Hardiman</a:t>
            </a:r>
            <a:endParaRPr lang="en-US" dirty="0"/>
          </a:p>
        </p:txBody>
      </p:sp>
      <p:sp>
        <p:nvSpPr>
          <p:cNvPr id="3" name="Content Placeholder 2"/>
          <p:cNvSpPr>
            <a:spLocks noGrp="1"/>
          </p:cNvSpPr>
          <p:nvPr>
            <p:ph sz="half" idx="1"/>
          </p:nvPr>
        </p:nvSpPr>
        <p:spPr/>
        <p:txBody>
          <a:bodyPr>
            <a:normAutofit fontScale="70000" lnSpcReduction="20000"/>
          </a:bodyPr>
          <a:lstStyle/>
          <a:p>
            <a:pPr marL="0" indent="0">
              <a:buNone/>
              <a:defRPr/>
            </a:pPr>
            <a:r>
              <a:rPr lang="en-US" dirty="0"/>
              <a:t>Mr. Hardiman is the founder and the sole principal of PFE Systems, Inc.  PFE was founded in 2007</a:t>
            </a:r>
            <a:r>
              <a:rPr lang="en-US" dirty="0" smtClean="0"/>
              <a:t>.</a:t>
            </a:r>
          </a:p>
          <a:p>
            <a:pPr marL="0" indent="0">
              <a:buNone/>
              <a:defRPr/>
            </a:pPr>
            <a:endParaRPr lang="en-US" dirty="0"/>
          </a:p>
          <a:p>
            <a:pPr marL="0" indent="0" algn="just">
              <a:buNone/>
              <a:defRPr/>
            </a:pPr>
            <a:r>
              <a:rPr lang="en-US" dirty="0"/>
              <a:t>Mr. Hardiman is a business management, business process and technology consultant with more than 25 years of ground breaking experience in a broad range of industries including e-commerce, catalog, retail, shipping, insurance and financial.  He has focused extensively for the past 15 years in helping companies with the e-commerce enabling of their legacy businesses and repairing and restructuring businesses in the middle tier.   Mr. Hardiman has worked on e-commerce business strategy and operations enablement, selection and implementation of technology platforms (web presence, on-line marketing, order management, ERP, warehouse management, payment systems, analytics and social media, mobile, etc.) and overall optimization of direct-to-consumer and retail supply chain logistics.</a:t>
            </a:r>
          </a:p>
          <a:p>
            <a:pPr marL="0" indent="0">
              <a:buFontTx/>
              <a:buNone/>
              <a:defRPr/>
            </a:pPr>
            <a:endParaRPr lang="en-US" sz="3200" dirty="0"/>
          </a:p>
        </p:txBody>
      </p:sp>
      <p:sp>
        <p:nvSpPr>
          <p:cNvPr id="4" name="Content Placeholder 3"/>
          <p:cNvSpPr>
            <a:spLocks noGrp="1"/>
          </p:cNvSpPr>
          <p:nvPr>
            <p:ph sz="half" idx="2"/>
          </p:nvPr>
        </p:nvSpPr>
        <p:spPr/>
        <p:txBody>
          <a:bodyPr>
            <a:normAutofit fontScale="70000" lnSpcReduction="20000"/>
          </a:bodyPr>
          <a:lstStyle/>
          <a:p>
            <a:pPr marL="0" indent="0" algn="just">
              <a:buNone/>
              <a:defRPr/>
            </a:pPr>
            <a:r>
              <a:rPr lang="en-US" dirty="0"/>
              <a:t>Mr. Hardiman is an experienced C-suite executive with success in the building and restructuring of businesses using technology as an instrument of change and evolution.  Mr. Hardiman has served in a variety of management roles and has had general management responsibilities for several start-ups including the E-commerce division of a </a:t>
            </a:r>
            <a:r>
              <a:rPr lang="en-US" dirty="0" smtClean="0"/>
              <a:t>traditional Fortune 1000 bricks-and-mortar retailer</a:t>
            </a:r>
            <a:r>
              <a:rPr lang="en-US" dirty="0"/>
              <a:t>.  Mr. Hardiman was a Vice President with Charming Shoppes</a:t>
            </a:r>
            <a:r>
              <a:rPr lang="en-US" baseline="30000" dirty="0"/>
              <a:t>®</a:t>
            </a:r>
            <a:r>
              <a:rPr lang="en-US" dirty="0"/>
              <a:t> (parent company of Lane Bryant</a:t>
            </a:r>
            <a:r>
              <a:rPr lang="en-US" baseline="30000" dirty="0"/>
              <a:t>®</a:t>
            </a:r>
            <a:r>
              <a:rPr lang="en-US" dirty="0"/>
              <a:t>, Fashion Bug</a:t>
            </a:r>
            <a:r>
              <a:rPr lang="en-US" baseline="30000" dirty="0"/>
              <a:t>®</a:t>
            </a:r>
            <a:r>
              <a:rPr lang="en-US" dirty="0"/>
              <a:t>, </a:t>
            </a:r>
            <a:r>
              <a:rPr lang="en-US" dirty="0" err="1"/>
              <a:t>Catherines</a:t>
            </a:r>
            <a:r>
              <a:rPr lang="en-US" baseline="30000" dirty="0"/>
              <a:t>®</a:t>
            </a:r>
            <a:r>
              <a:rPr lang="en-US" dirty="0"/>
              <a:t>, Petite Sophisticate</a:t>
            </a:r>
            <a:r>
              <a:rPr lang="en-US" baseline="30000" dirty="0"/>
              <a:t>®</a:t>
            </a:r>
            <a:r>
              <a:rPr lang="en-US" dirty="0"/>
              <a:t> and Figure</a:t>
            </a:r>
            <a:r>
              <a:rPr lang="en-US" baseline="30000" dirty="0"/>
              <a:t>®</a:t>
            </a:r>
            <a:r>
              <a:rPr lang="en-US" dirty="0"/>
              <a:t> Magazine) and was founder and the general manager of </a:t>
            </a:r>
            <a:r>
              <a:rPr lang="en-US" dirty="0" smtClean="0"/>
              <a:t>CSI’s internet </a:t>
            </a:r>
            <a:r>
              <a:rPr lang="en-US" dirty="0"/>
              <a:t>division for 7 years.  Prior to this, he was an operations vice president for Alight.com, an internet pure-play in the woman’s apparel retail space.</a:t>
            </a:r>
          </a:p>
        </p:txBody>
      </p:sp>
      <p:sp>
        <p:nvSpPr>
          <p:cNvPr id="5" name="Date Placeholder 4"/>
          <p:cNvSpPr>
            <a:spLocks noGrp="1"/>
          </p:cNvSpPr>
          <p:nvPr>
            <p:ph type="dt" sz="half" idx="10"/>
          </p:nvPr>
        </p:nvSpPr>
        <p:spPr/>
        <p:txBody>
          <a:bodyPr/>
          <a:lstStyle/>
          <a:p>
            <a:fld id="{C7C5CF61-9C1C-4CEE-BE3B-22D094AA4FD7}" type="datetime1">
              <a:rPr lang="en-US" smtClean="0"/>
              <a:t>2/20/2017</a:t>
            </a:fld>
            <a:endParaRPr lang="en-US"/>
          </a:p>
        </p:txBody>
      </p:sp>
      <p:sp>
        <p:nvSpPr>
          <p:cNvPr id="6" name="Footer Placeholder 5"/>
          <p:cNvSpPr>
            <a:spLocks noGrp="1"/>
          </p:cNvSpPr>
          <p:nvPr>
            <p:ph type="ftr" sz="quarter" idx="11"/>
          </p:nvPr>
        </p:nvSpPr>
        <p:spPr/>
        <p:txBody>
          <a:bodyPr/>
          <a:lstStyle/>
          <a:p>
            <a:r>
              <a:rPr lang="en-US" smtClean="0"/>
              <a:t>COPYRIGHT 20017 PFE SYSTEMS, INC.</a:t>
            </a:r>
            <a:endParaRPr lang="en-US"/>
          </a:p>
        </p:txBody>
      </p:sp>
      <p:sp>
        <p:nvSpPr>
          <p:cNvPr id="7" name="Slide Number Placeholder 6"/>
          <p:cNvSpPr>
            <a:spLocks noGrp="1"/>
          </p:cNvSpPr>
          <p:nvPr>
            <p:ph type="sldNum" sz="quarter" idx="12"/>
          </p:nvPr>
        </p:nvSpPr>
        <p:spPr/>
        <p:txBody>
          <a:bodyPr/>
          <a:lstStyle/>
          <a:p>
            <a:fld id="{257734D6-1029-4BDC-8495-44ECEE7B791A}" type="slidenum">
              <a:rPr lang="en-US" smtClean="0"/>
              <a:t>11</a:t>
            </a:fld>
            <a:endParaRPr lang="en-US"/>
          </a:p>
        </p:txBody>
      </p:sp>
    </p:spTree>
    <p:extLst>
      <p:ext uri="{BB962C8B-B14F-4D97-AF65-F5344CB8AC3E}">
        <p14:creationId xmlns:p14="http://schemas.microsoft.com/office/powerpoint/2010/main" val="1281022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Strategic partnerships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828800"/>
            <a:ext cx="1838325" cy="4572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795090"/>
            <a:ext cx="2276475" cy="466725"/>
          </a:xfrm>
          <a:prstGeom prst="rect">
            <a:avLst/>
          </a:prstGeom>
        </p:spPr>
      </p:pic>
      <p:sp>
        <p:nvSpPr>
          <p:cNvPr id="8" name="TextBox 7"/>
          <p:cNvSpPr txBox="1"/>
          <p:nvPr/>
        </p:nvSpPr>
        <p:spPr>
          <a:xfrm>
            <a:off x="3505200" y="1828800"/>
            <a:ext cx="5334000" cy="577081"/>
          </a:xfrm>
          <a:prstGeom prst="rect">
            <a:avLst/>
          </a:prstGeom>
          <a:noFill/>
        </p:spPr>
        <p:txBody>
          <a:bodyPr wrap="square" rtlCol="0">
            <a:spAutoFit/>
          </a:bodyPr>
          <a:lstStyle/>
          <a:p>
            <a:r>
              <a:rPr lang="en-US" sz="1050" dirty="0" smtClean="0"/>
              <a:t>TGC offers a full range of consulting services to retail, ecommerce wholesale and </a:t>
            </a:r>
            <a:r>
              <a:rPr lang="en-US" sz="1050" dirty="0" err="1" smtClean="0"/>
              <a:t>omni</a:t>
            </a:r>
            <a:r>
              <a:rPr lang="en-US" sz="1050" dirty="0" smtClean="0"/>
              <a:t>-channel businesses, as well as investment firms focused on the consumer sector. Our team brings "best of breed” resources to bear on every functional area of the business.</a:t>
            </a:r>
            <a:endParaRPr lang="en-US" sz="1050" dirty="0"/>
          </a:p>
        </p:txBody>
      </p:sp>
      <p:sp>
        <p:nvSpPr>
          <p:cNvPr id="9" name="TextBox 8"/>
          <p:cNvSpPr txBox="1"/>
          <p:nvPr/>
        </p:nvSpPr>
        <p:spPr>
          <a:xfrm>
            <a:off x="3505200" y="2795090"/>
            <a:ext cx="4724400" cy="577081"/>
          </a:xfrm>
          <a:prstGeom prst="rect">
            <a:avLst/>
          </a:prstGeom>
          <a:noFill/>
        </p:spPr>
        <p:txBody>
          <a:bodyPr wrap="square" rtlCol="0">
            <a:spAutoFit/>
          </a:bodyPr>
          <a:lstStyle/>
          <a:p>
            <a:r>
              <a:rPr lang="en-US" sz="1050" dirty="0" smtClean="0"/>
              <a:t>PCF Consulting Group is a principal-controlled consultancy dedicated to helping retailers and business service providers achieve multi-channel and on-line excellence..</a:t>
            </a:r>
            <a:endParaRPr lang="en-US" sz="1050" dirty="0"/>
          </a:p>
        </p:txBody>
      </p:sp>
      <p:sp>
        <p:nvSpPr>
          <p:cNvPr id="10" name="Date Placeholder 9"/>
          <p:cNvSpPr>
            <a:spLocks noGrp="1"/>
          </p:cNvSpPr>
          <p:nvPr>
            <p:ph type="dt" sz="half" idx="10"/>
          </p:nvPr>
        </p:nvSpPr>
        <p:spPr/>
        <p:txBody>
          <a:bodyPr/>
          <a:lstStyle/>
          <a:p>
            <a:fld id="{FF2401CF-936D-4F99-8216-6F11973C116B}" type="datetime1">
              <a:rPr lang="en-US" smtClean="0"/>
              <a:t>2/20/2017</a:t>
            </a:fld>
            <a:endParaRPr lang="en-US"/>
          </a:p>
        </p:txBody>
      </p:sp>
      <p:sp>
        <p:nvSpPr>
          <p:cNvPr id="11" name="Footer Placeholder 10"/>
          <p:cNvSpPr>
            <a:spLocks noGrp="1"/>
          </p:cNvSpPr>
          <p:nvPr>
            <p:ph type="ftr" sz="quarter" idx="11"/>
          </p:nvPr>
        </p:nvSpPr>
        <p:spPr/>
        <p:txBody>
          <a:bodyPr/>
          <a:lstStyle/>
          <a:p>
            <a:r>
              <a:rPr lang="en-US" smtClean="0"/>
              <a:t>COPYRIGHT 20017 PFE SYSTEMS, INC.</a:t>
            </a:r>
            <a:endParaRPr lang="en-US"/>
          </a:p>
        </p:txBody>
      </p:sp>
      <p:sp>
        <p:nvSpPr>
          <p:cNvPr id="12" name="Slide Number Placeholder 11"/>
          <p:cNvSpPr>
            <a:spLocks noGrp="1"/>
          </p:cNvSpPr>
          <p:nvPr>
            <p:ph type="sldNum" sz="quarter" idx="12"/>
          </p:nvPr>
        </p:nvSpPr>
        <p:spPr/>
        <p:txBody>
          <a:bodyPr/>
          <a:lstStyle/>
          <a:p>
            <a:fld id="{257734D6-1029-4BDC-8495-44ECEE7B791A}" type="slidenum">
              <a:rPr lang="en-US" smtClean="0"/>
              <a:t>12</a:t>
            </a:fld>
            <a:endParaRPr lang="en-US"/>
          </a:p>
        </p:txBody>
      </p:sp>
    </p:spTree>
    <p:extLst>
      <p:ext uri="{BB962C8B-B14F-4D97-AF65-F5344CB8AC3E}">
        <p14:creationId xmlns:p14="http://schemas.microsoft.com/office/powerpoint/2010/main" val="4182852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recent clients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287" y="1476987"/>
            <a:ext cx="2000250" cy="73342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2714625"/>
            <a:ext cx="2057400" cy="79057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7937" y="3488280"/>
            <a:ext cx="2057400" cy="61912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2473" y="1659250"/>
            <a:ext cx="2057400" cy="685800"/>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93144" y="3964321"/>
            <a:ext cx="2360756" cy="531479"/>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28800" y="4791075"/>
            <a:ext cx="1828800" cy="619125"/>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77000" y="1272199"/>
            <a:ext cx="1819275" cy="571500"/>
          </a:xfrm>
          <a:prstGeom prst="rect">
            <a:avLst/>
          </a:prstGeom>
        </p:spPr>
      </p:pic>
      <p:pic>
        <p:nvPicPr>
          <p:cNvPr id="10" name="Picture 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1468" y="3275373"/>
            <a:ext cx="1819275" cy="962025"/>
          </a:xfrm>
          <a:prstGeom prst="rect">
            <a:avLst/>
          </a:prstGeom>
        </p:spPr>
      </p:pic>
      <p:pic>
        <p:nvPicPr>
          <p:cNvPr id="11" name="Picture 1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639107" y="4979424"/>
            <a:ext cx="1819275" cy="590550"/>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715000" y="2391292"/>
            <a:ext cx="1809750" cy="762000"/>
          </a:xfrm>
          <a:prstGeom prst="rect">
            <a:avLst/>
          </a:prstGeom>
        </p:spPr>
      </p:pic>
      <p:sp>
        <p:nvSpPr>
          <p:cNvPr id="13" name="Date Placeholder 12"/>
          <p:cNvSpPr>
            <a:spLocks noGrp="1"/>
          </p:cNvSpPr>
          <p:nvPr>
            <p:ph type="dt" sz="half" idx="10"/>
          </p:nvPr>
        </p:nvSpPr>
        <p:spPr/>
        <p:txBody>
          <a:bodyPr/>
          <a:lstStyle/>
          <a:p>
            <a:fld id="{14DD63FD-DCD5-4205-B1DE-C5632C5BB93F}" type="datetime1">
              <a:rPr lang="en-US" smtClean="0"/>
              <a:t>2/20/2017</a:t>
            </a:fld>
            <a:endParaRPr lang="en-US"/>
          </a:p>
        </p:txBody>
      </p:sp>
      <p:sp>
        <p:nvSpPr>
          <p:cNvPr id="14" name="Footer Placeholder 13"/>
          <p:cNvSpPr>
            <a:spLocks noGrp="1"/>
          </p:cNvSpPr>
          <p:nvPr>
            <p:ph type="ftr" sz="quarter" idx="11"/>
          </p:nvPr>
        </p:nvSpPr>
        <p:spPr/>
        <p:txBody>
          <a:bodyPr/>
          <a:lstStyle/>
          <a:p>
            <a:r>
              <a:rPr lang="en-US" smtClean="0"/>
              <a:t>COPYRIGHT 20017 PFE SYSTEMS, INC.</a:t>
            </a:r>
            <a:endParaRPr lang="en-US"/>
          </a:p>
        </p:txBody>
      </p:sp>
      <p:sp>
        <p:nvSpPr>
          <p:cNvPr id="15" name="Slide Number Placeholder 14"/>
          <p:cNvSpPr>
            <a:spLocks noGrp="1"/>
          </p:cNvSpPr>
          <p:nvPr>
            <p:ph type="sldNum" sz="quarter" idx="12"/>
          </p:nvPr>
        </p:nvSpPr>
        <p:spPr/>
        <p:txBody>
          <a:bodyPr/>
          <a:lstStyle/>
          <a:p>
            <a:fld id="{257734D6-1029-4BDC-8495-44ECEE7B791A}" type="slidenum">
              <a:rPr lang="en-US" smtClean="0"/>
              <a:t>13</a:t>
            </a:fld>
            <a:endParaRPr lang="en-US"/>
          </a:p>
        </p:txBody>
      </p:sp>
    </p:spTree>
    <p:extLst>
      <p:ext uri="{BB962C8B-B14F-4D97-AF65-F5344CB8AC3E}">
        <p14:creationId xmlns:p14="http://schemas.microsoft.com/office/powerpoint/2010/main" val="2465670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Due diligence engagement</a:t>
            </a:r>
            <a:endParaRPr lang="en-US" dirty="0"/>
          </a:p>
        </p:txBody>
      </p:sp>
      <p:sp>
        <p:nvSpPr>
          <p:cNvPr id="3" name="Content Placeholder 2"/>
          <p:cNvSpPr>
            <a:spLocks noGrp="1"/>
          </p:cNvSpPr>
          <p:nvPr>
            <p:ph sz="half" idx="1"/>
          </p:nvPr>
        </p:nvSpPr>
        <p:spPr/>
        <p:txBody>
          <a:bodyPr>
            <a:normAutofit lnSpcReduction="10000"/>
          </a:bodyPr>
          <a:lstStyle/>
          <a:p>
            <a:pPr>
              <a:defRPr/>
            </a:pPr>
            <a:r>
              <a:rPr lang="en-US" dirty="0"/>
              <a:t>Organization Assessment</a:t>
            </a:r>
          </a:p>
          <a:p>
            <a:pPr lvl="1">
              <a:defRPr/>
            </a:pPr>
            <a:r>
              <a:rPr lang="en-US" dirty="0"/>
              <a:t>Organization structure and management</a:t>
            </a:r>
          </a:p>
          <a:p>
            <a:pPr lvl="1">
              <a:defRPr/>
            </a:pPr>
            <a:r>
              <a:rPr lang="en-US" dirty="0"/>
              <a:t>Capacity</a:t>
            </a:r>
          </a:p>
          <a:p>
            <a:pPr lvl="1">
              <a:defRPr/>
            </a:pPr>
            <a:r>
              <a:rPr lang="en-US" dirty="0"/>
              <a:t>Competencies, resource depth and skill set</a:t>
            </a:r>
          </a:p>
          <a:p>
            <a:pPr lvl="1">
              <a:defRPr/>
            </a:pPr>
            <a:r>
              <a:rPr lang="en-US" dirty="0"/>
              <a:t>Gap analysis</a:t>
            </a:r>
          </a:p>
          <a:p>
            <a:pPr>
              <a:defRPr/>
            </a:pPr>
            <a:r>
              <a:rPr lang="en-US" dirty="0"/>
              <a:t>Review of Business Channels (E-Commerce for instance)</a:t>
            </a:r>
          </a:p>
          <a:p>
            <a:pPr marL="857250" lvl="1" indent="-457200">
              <a:defRPr/>
            </a:pPr>
            <a:r>
              <a:rPr lang="en-US" dirty="0"/>
              <a:t>Strategy and financial performance review</a:t>
            </a:r>
          </a:p>
          <a:p>
            <a:pPr marL="857250" lvl="1" indent="-457200">
              <a:defRPr/>
            </a:pPr>
            <a:r>
              <a:rPr lang="en-US" dirty="0"/>
              <a:t>Business plan validation</a:t>
            </a:r>
          </a:p>
          <a:p>
            <a:pPr marL="857250" lvl="1" indent="-457200">
              <a:defRPr/>
            </a:pPr>
            <a:r>
              <a:rPr lang="en-US" dirty="0"/>
              <a:t>Gap analysis</a:t>
            </a:r>
          </a:p>
          <a:p>
            <a:endParaRPr lang="en-US" dirty="0"/>
          </a:p>
        </p:txBody>
      </p:sp>
      <p:sp>
        <p:nvSpPr>
          <p:cNvPr id="4" name="Content Placeholder 3"/>
          <p:cNvSpPr>
            <a:spLocks noGrp="1"/>
          </p:cNvSpPr>
          <p:nvPr>
            <p:ph sz="half" idx="2"/>
          </p:nvPr>
        </p:nvSpPr>
        <p:spPr>
          <a:xfrm>
            <a:off x="4648200" y="1600200"/>
            <a:ext cx="4038600" cy="4724400"/>
          </a:xfrm>
        </p:spPr>
        <p:txBody>
          <a:bodyPr>
            <a:normAutofit lnSpcReduction="10000"/>
          </a:bodyPr>
          <a:lstStyle/>
          <a:p>
            <a:pPr>
              <a:defRPr/>
            </a:pPr>
            <a:r>
              <a:rPr lang="en-US" kern="0" dirty="0"/>
              <a:t>Technology Assessment</a:t>
            </a:r>
          </a:p>
          <a:p>
            <a:pPr lvl="1">
              <a:defRPr/>
            </a:pPr>
            <a:r>
              <a:rPr lang="en-US" kern="0" dirty="0"/>
              <a:t>Management and accountability</a:t>
            </a:r>
          </a:p>
          <a:p>
            <a:pPr lvl="1">
              <a:defRPr/>
            </a:pPr>
            <a:r>
              <a:rPr lang="en-US" kern="0" dirty="0"/>
              <a:t>Platforms, architecture, longevity and capacity</a:t>
            </a:r>
          </a:p>
          <a:p>
            <a:pPr lvl="1">
              <a:defRPr/>
            </a:pPr>
            <a:r>
              <a:rPr lang="en-US" kern="0" dirty="0"/>
              <a:t>Standards compliance</a:t>
            </a:r>
          </a:p>
          <a:p>
            <a:pPr lvl="1">
              <a:defRPr/>
            </a:pPr>
            <a:r>
              <a:rPr lang="en-US" kern="0" dirty="0"/>
              <a:t>Auditability and risk assessment</a:t>
            </a:r>
          </a:p>
          <a:p>
            <a:pPr lvl="1">
              <a:defRPr/>
            </a:pPr>
            <a:r>
              <a:rPr lang="en-US" kern="0" dirty="0"/>
              <a:t>Gap analysis</a:t>
            </a:r>
          </a:p>
          <a:p>
            <a:pPr>
              <a:defRPr/>
            </a:pPr>
            <a:r>
              <a:rPr lang="en-US" kern="0" dirty="0"/>
              <a:t>P&amp;L Impact</a:t>
            </a:r>
          </a:p>
          <a:p>
            <a:pPr marL="857250" lvl="1" indent="-457200">
              <a:defRPr/>
            </a:pPr>
            <a:r>
              <a:rPr lang="en-US" kern="0" dirty="0"/>
              <a:t>Projected expense evaluation</a:t>
            </a:r>
          </a:p>
          <a:p>
            <a:pPr marL="857250" lvl="1" indent="-457200">
              <a:defRPr/>
            </a:pPr>
            <a:r>
              <a:rPr lang="en-US" kern="0" dirty="0"/>
              <a:t>Projected capital requirements</a:t>
            </a:r>
          </a:p>
          <a:p>
            <a:pPr marL="857250" lvl="1" indent="-457200">
              <a:defRPr/>
            </a:pPr>
            <a:r>
              <a:rPr lang="en-US" kern="0" dirty="0"/>
              <a:t>Overall forward looking</a:t>
            </a:r>
            <a:endParaRPr lang="en-US" dirty="0"/>
          </a:p>
        </p:txBody>
      </p:sp>
      <p:sp>
        <p:nvSpPr>
          <p:cNvPr id="5" name="Date Placeholder 4"/>
          <p:cNvSpPr>
            <a:spLocks noGrp="1"/>
          </p:cNvSpPr>
          <p:nvPr>
            <p:ph type="dt" sz="half" idx="10"/>
          </p:nvPr>
        </p:nvSpPr>
        <p:spPr/>
        <p:txBody>
          <a:bodyPr/>
          <a:lstStyle/>
          <a:p>
            <a:fld id="{C8725D68-9F85-429F-9DD2-88C958198F41}" type="datetime1">
              <a:rPr lang="en-US" smtClean="0"/>
              <a:t>2/20/2017</a:t>
            </a:fld>
            <a:endParaRPr lang="en-US"/>
          </a:p>
        </p:txBody>
      </p:sp>
      <p:sp>
        <p:nvSpPr>
          <p:cNvPr id="6" name="Footer Placeholder 5"/>
          <p:cNvSpPr>
            <a:spLocks noGrp="1"/>
          </p:cNvSpPr>
          <p:nvPr>
            <p:ph type="ftr" sz="quarter" idx="11"/>
          </p:nvPr>
        </p:nvSpPr>
        <p:spPr/>
        <p:txBody>
          <a:bodyPr/>
          <a:lstStyle/>
          <a:p>
            <a:r>
              <a:rPr lang="en-US" smtClean="0"/>
              <a:t>COPYRIGHT 20017 PFE SYSTEMS, INC.</a:t>
            </a:r>
            <a:endParaRPr lang="en-US"/>
          </a:p>
        </p:txBody>
      </p:sp>
      <p:sp>
        <p:nvSpPr>
          <p:cNvPr id="7" name="Slide Number Placeholder 6"/>
          <p:cNvSpPr>
            <a:spLocks noGrp="1"/>
          </p:cNvSpPr>
          <p:nvPr>
            <p:ph type="sldNum" sz="quarter" idx="12"/>
          </p:nvPr>
        </p:nvSpPr>
        <p:spPr/>
        <p:txBody>
          <a:bodyPr/>
          <a:lstStyle/>
          <a:p>
            <a:fld id="{257734D6-1029-4BDC-8495-44ECEE7B791A}" type="slidenum">
              <a:rPr lang="en-US" smtClean="0"/>
              <a:t>14</a:t>
            </a:fld>
            <a:endParaRPr lang="en-US"/>
          </a:p>
        </p:txBody>
      </p:sp>
    </p:spTree>
    <p:extLst>
      <p:ext uri="{BB962C8B-B14F-4D97-AF65-F5344CB8AC3E}">
        <p14:creationId xmlns:p14="http://schemas.microsoft.com/office/powerpoint/2010/main" val="2632902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a:xfrm>
            <a:off x="457200" y="2057400"/>
            <a:ext cx="8229600" cy="3581400"/>
          </a:xfrm>
        </p:spPr>
        <p:txBody>
          <a:bodyPr>
            <a:normAutofit/>
          </a:bodyPr>
          <a:lstStyle/>
          <a:p>
            <a:pPr marL="228600" lvl="0" indent="-228600" algn="ctr" fontAlgn="base">
              <a:lnSpc>
                <a:spcPct val="90000"/>
              </a:lnSpc>
              <a:spcAft>
                <a:spcPct val="0"/>
              </a:spcAft>
              <a:buNone/>
            </a:pPr>
            <a:r>
              <a:rPr lang="en-US" altLang="en-US" sz="2000" b="1" kern="0" dirty="0">
                <a:solidFill>
                  <a:srgbClr val="000000"/>
                </a:solidFill>
                <a:latin typeface="Arial"/>
              </a:rPr>
              <a:t>Joe Hardiman, President and Principal</a:t>
            </a:r>
          </a:p>
          <a:p>
            <a:pPr marL="228600" lvl="0" indent="-228600" algn="ctr" fontAlgn="base">
              <a:lnSpc>
                <a:spcPct val="90000"/>
              </a:lnSpc>
              <a:spcAft>
                <a:spcPct val="0"/>
              </a:spcAft>
              <a:buNone/>
            </a:pPr>
            <a:r>
              <a:rPr lang="en-US" altLang="en-US" sz="1800" kern="0" dirty="0">
                <a:solidFill>
                  <a:srgbClr val="000000"/>
                </a:solidFill>
                <a:latin typeface="Arial"/>
              </a:rPr>
              <a:t>PFE Systems, Inc.</a:t>
            </a:r>
          </a:p>
          <a:p>
            <a:pPr marL="228600" lvl="0" indent="-228600" algn="ctr" fontAlgn="base">
              <a:lnSpc>
                <a:spcPct val="90000"/>
              </a:lnSpc>
              <a:spcAft>
                <a:spcPct val="0"/>
              </a:spcAft>
              <a:buNone/>
            </a:pPr>
            <a:r>
              <a:rPr lang="en-US" altLang="en-US" sz="1800" kern="0" dirty="0">
                <a:solidFill>
                  <a:srgbClr val="000000"/>
                </a:solidFill>
                <a:latin typeface="Arial"/>
              </a:rPr>
              <a:t>22 Aspen Road, Sloatsburg NY 10974</a:t>
            </a:r>
          </a:p>
          <a:p>
            <a:pPr marL="228600" lvl="0" indent="-228600" algn="ctr" fontAlgn="base">
              <a:lnSpc>
                <a:spcPct val="90000"/>
              </a:lnSpc>
              <a:spcAft>
                <a:spcPct val="0"/>
              </a:spcAft>
              <a:buNone/>
            </a:pPr>
            <a:r>
              <a:rPr lang="en-US" altLang="en-US" sz="1800" kern="0" dirty="0" smtClean="0">
                <a:solidFill>
                  <a:srgbClr val="000000"/>
                </a:solidFill>
                <a:latin typeface="Arial"/>
              </a:rPr>
              <a:t>(845</a:t>
            </a:r>
            <a:r>
              <a:rPr lang="en-US" altLang="en-US" sz="1800" kern="0" dirty="0">
                <a:solidFill>
                  <a:srgbClr val="000000"/>
                </a:solidFill>
                <a:latin typeface="Arial"/>
              </a:rPr>
              <a:t>) 712-5281</a:t>
            </a:r>
          </a:p>
          <a:p>
            <a:pPr marL="228600" lvl="0" indent="-228600" algn="ctr" fontAlgn="base">
              <a:lnSpc>
                <a:spcPct val="90000"/>
              </a:lnSpc>
              <a:spcAft>
                <a:spcPct val="0"/>
              </a:spcAft>
              <a:buNone/>
            </a:pPr>
            <a:r>
              <a:rPr lang="en-US" altLang="en-US" sz="1800" kern="0" dirty="0" smtClean="0">
                <a:solidFill>
                  <a:srgbClr val="000000"/>
                </a:solidFill>
                <a:latin typeface="Arial"/>
                <a:hlinkClick r:id="rId2"/>
              </a:rPr>
              <a:t>jhardiman@pfesys.com</a:t>
            </a:r>
            <a:endParaRPr lang="en-US" altLang="en-US" sz="1800" kern="0" dirty="0">
              <a:solidFill>
                <a:srgbClr val="000000"/>
              </a:solidFill>
              <a:latin typeface="Arial"/>
            </a:endParaRPr>
          </a:p>
          <a:p>
            <a:pPr marL="228600" lvl="0" indent="-228600" algn="ctr" fontAlgn="base">
              <a:lnSpc>
                <a:spcPct val="90000"/>
              </a:lnSpc>
              <a:spcAft>
                <a:spcPct val="0"/>
              </a:spcAft>
              <a:buNone/>
            </a:pPr>
            <a:endParaRPr lang="en-US" altLang="en-US" sz="1800" kern="0" dirty="0">
              <a:solidFill>
                <a:srgbClr val="000000"/>
              </a:solidFill>
              <a:latin typeface="Arial"/>
            </a:endParaRPr>
          </a:p>
          <a:p>
            <a:pPr marL="228600" lvl="0" indent="-228600" algn="ctr" fontAlgn="base">
              <a:lnSpc>
                <a:spcPct val="90000"/>
              </a:lnSpc>
              <a:spcAft>
                <a:spcPct val="0"/>
              </a:spcAft>
              <a:buNone/>
            </a:pPr>
            <a:endParaRPr lang="en-US" altLang="en-US" sz="1800" kern="0" dirty="0" smtClean="0">
              <a:solidFill>
                <a:srgbClr val="000000"/>
              </a:solidFill>
              <a:latin typeface="Arial"/>
            </a:endParaRPr>
          </a:p>
          <a:p>
            <a:pPr marL="228600" lvl="0" indent="-228600" algn="ctr" fontAlgn="base">
              <a:lnSpc>
                <a:spcPct val="90000"/>
              </a:lnSpc>
              <a:spcAft>
                <a:spcPct val="0"/>
              </a:spcAft>
              <a:buNone/>
            </a:pPr>
            <a:endParaRPr lang="en-US" altLang="en-US" sz="1800" kern="0" dirty="0">
              <a:solidFill>
                <a:srgbClr val="000000"/>
              </a:solidFill>
              <a:latin typeface="Arial"/>
            </a:endParaRPr>
          </a:p>
          <a:p>
            <a:pPr marL="228600" lvl="0" indent="-228600" algn="ctr" fontAlgn="base">
              <a:lnSpc>
                <a:spcPct val="90000"/>
              </a:lnSpc>
              <a:spcAft>
                <a:spcPct val="0"/>
              </a:spcAft>
              <a:buNone/>
            </a:pPr>
            <a:r>
              <a:rPr lang="en-US" altLang="en-US" sz="1800" kern="0" dirty="0" smtClean="0">
                <a:solidFill>
                  <a:srgbClr val="000000"/>
                </a:solidFill>
                <a:latin typeface="Arial"/>
              </a:rPr>
              <a:t>PFE </a:t>
            </a:r>
            <a:r>
              <a:rPr lang="en-US" altLang="en-US" sz="1800" kern="0" dirty="0">
                <a:solidFill>
                  <a:srgbClr val="000000"/>
                </a:solidFill>
                <a:latin typeface="Arial"/>
              </a:rPr>
              <a:t>is centrally located in Rockland County, New York, in the heart of the New York Metropolitan area, 38 miles from Central Park, 100 miles from Philadelphia, 65 miles from Stamford, CT.</a:t>
            </a:r>
            <a:endParaRPr lang="en-US" altLang="en-US" sz="1000" kern="0" dirty="0">
              <a:solidFill>
                <a:srgbClr val="000000"/>
              </a:solidFill>
              <a:latin typeface="Arial"/>
            </a:endParaRPr>
          </a:p>
          <a:p>
            <a:pPr marL="228600" lvl="0" indent="-228600" fontAlgn="base">
              <a:lnSpc>
                <a:spcPct val="90000"/>
              </a:lnSpc>
              <a:spcAft>
                <a:spcPct val="0"/>
              </a:spcAft>
              <a:buNone/>
            </a:pPr>
            <a:r>
              <a:rPr lang="en-US" altLang="en-US" sz="1600" kern="0" dirty="0">
                <a:solidFill>
                  <a:srgbClr val="000000"/>
                </a:solidFill>
                <a:latin typeface="Arial"/>
              </a:rPr>
              <a:t>     </a:t>
            </a:r>
          </a:p>
        </p:txBody>
      </p:sp>
      <p:sp>
        <p:nvSpPr>
          <p:cNvPr id="4" name="Date Placeholder 3"/>
          <p:cNvSpPr>
            <a:spLocks noGrp="1"/>
          </p:cNvSpPr>
          <p:nvPr>
            <p:ph type="dt" sz="half" idx="10"/>
          </p:nvPr>
        </p:nvSpPr>
        <p:spPr/>
        <p:txBody>
          <a:bodyPr/>
          <a:lstStyle/>
          <a:p>
            <a:fld id="{13833B2E-F167-4C5A-A28F-9BA461826E18}" type="datetime1">
              <a:rPr lang="en-US" smtClean="0"/>
              <a:t>2/20/2017</a:t>
            </a:fld>
            <a:endParaRPr lang="en-US" dirty="0"/>
          </a:p>
        </p:txBody>
      </p:sp>
      <p:sp>
        <p:nvSpPr>
          <p:cNvPr id="5" name="Footer Placeholder 4"/>
          <p:cNvSpPr>
            <a:spLocks noGrp="1"/>
          </p:cNvSpPr>
          <p:nvPr>
            <p:ph type="ftr" sz="quarter" idx="11"/>
          </p:nvPr>
        </p:nvSpPr>
        <p:spPr/>
        <p:txBody>
          <a:bodyPr/>
          <a:lstStyle/>
          <a:p>
            <a:r>
              <a:rPr lang="en-US" smtClean="0"/>
              <a:t>COPYRIGHT 20017 PFE SYSTEMS, INC.</a:t>
            </a:r>
            <a:endParaRPr lang="en-US" dirty="0"/>
          </a:p>
        </p:txBody>
      </p:sp>
      <p:sp>
        <p:nvSpPr>
          <p:cNvPr id="6" name="Slide Number Placeholder 5"/>
          <p:cNvSpPr>
            <a:spLocks noGrp="1"/>
          </p:cNvSpPr>
          <p:nvPr>
            <p:ph type="sldNum" sz="quarter" idx="12"/>
          </p:nvPr>
        </p:nvSpPr>
        <p:spPr/>
        <p:txBody>
          <a:bodyPr/>
          <a:lstStyle/>
          <a:p>
            <a:fld id="{257734D6-1029-4BDC-8495-44ECEE7B791A}" type="slidenum">
              <a:rPr lang="en-US" smtClean="0"/>
              <a:pPr/>
              <a:t>15</a:t>
            </a:fld>
            <a:endParaRPr lang="en-US" dirty="0"/>
          </a:p>
        </p:txBody>
      </p:sp>
    </p:spTree>
    <p:extLst>
      <p:ext uri="{BB962C8B-B14F-4D97-AF65-F5344CB8AC3E}">
        <p14:creationId xmlns:p14="http://schemas.microsoft.com/office/powerpoint/2010/main" val="2684105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Consulting overview</a:t>
            </a:r>
            <a:endParaRPr lang="en-US" dirty="0"/>
          </a:p>
        </p:txBody>
      </p:sp>
      <p:sp>
        <p:nvSpPr>
          <p:cNvPr id="3" name="Content Placeholder 2"/>
          <p:cNvSpPr>
            <a:spLocks noGrp="1"/>
          </p:cNvSpPr>
          <p:nvPr>
            <p:ph idx="1"/>
          </p:nvPr>
        </p:nvSpPr>
        <p:spPr/>
        <p:txBody>
          <a:bodyPr>
            <a:normAutofit fontScale="77500" lnSpcReduction="20000"/>
          </a:bodyPr>
          <a:lstStyle/>
          <a:p>
            <a:r>
              <a:rPr lang="en-US" sz="1800" b="1" smtClean="0"/>
              <a:t>PFE provides full life cycle business change management in support of strategic initiatives, restructuring, cost take-out, funding, mergers, acquisitions, business emergencies and systems re-platforming.</a:t>
            </a:r>
            <a:r>
              <a:rPr lang="en-US" sz="1800" smtClean="0"/>
              <a:t> </a:t>
            </a:r>
            <a:br>
              <a:rPr lang="en-US" sz="1800" smtClean="0"/>
            </a:br>
            <a:endParaRPr lang="en-US" sz="1800" smtClean="0"/>
          </a:p>
          <a:p>
            <a:r>
              <a:rPr lang="en-US" sz="1800" smtClean="0"/>
              <a:t>PFE also offers consulting services supporting the systems &amp; technology, order fulfillment, shipping, distribution, warehousing, customer service and supply chain management functions frequently associated with consumer focused businesses. </a:t>
            </a:r>
            <a:br>
              <a:rPr lang="en-US" sz="1800" smtClean="0"/>
            </a:br>
            <a:endParaRPr lang="en-US" sz="1800" smtClean="0"/>
          </a:p>
          <a:p>
            <a:r>
              <a:rPr lang="en-US" sz="1800" smtClean="0"/>
              <a:t>PFE can provide any or all of the services required to affect successful business change, repair and rescue, from initial situational evaluation, change planning, cost estimation and risk evaluation all the way through project management and results reporting. </a:t>
            </a:r>
            <a:br>
              <a:rPr lang="en-US" sz="1800" smtClean="0"/>
            </a:br>
            <a:endParaRPr lang="en-US" sz="1800" smtClean="0"/>
          </a:p>
          <a:p>
            <a:r>
              <a:rPr lang="en-US" sz="1800" smtClean="0"/>
              <a:t>PFE can manage the execution of plans and projects developed by us or others.  We offer full life cycle change program management.</a:t>
            </a:r>
            <a:br>
              <a:rPr lang="en-US" sz="1800" smtClean="0"/>
            </a:br>
            <a:endParaRPr lang="en-US" sz="1800" smtClean="0"/>
          </a:p>
          <a:p>
            <a:r>
              <a:rPr lang="en-US" sz="1800" smtClean="0"/>
              <a:t>PFE provides "due diligence" services for funding, investment and mergers and acquisition activity.</a:t>
            </a:r>
            <a:br>
              <a:rPr lang="en-US" sz="1800" smtClean="0"/>
            </a:br>
            <a:endParaRPr lang="en-US" sz="1800" smtClean="0"/>
          </a:p>
          <a:p>
            <a:r>
              <a:rPr lang="en-US" sz="1800" smtClean="0"/>
              <a:t>PFE was founded in 2007 by a former C-level executive in specialty retail with groundbreaking experience introducing on-line commerce and direct-to-consumer fulfillment into a traditional Fortune 1000 multi-brand bricks-and-mortar retailer.</a:t>
            </a:r>
            <a:br>
              <a:rPr lang="en-US" sz="1800" smtClean="0"/>
            </a:br>
            <a:endParaRPr lang="en-US" sz="1800" smtClean="0"/>
          </a:p>
          <a:p>
            <a:r>
              <a:rPr lang="en-US" sz="1800" smtClean="0"/>
              <a:t>PFE continues to operate a legacy practice supporting government entities, especially public safety agencies, in optimizing operations, reporting, record keeping and the related technology.</a:t>
            </a:r>
            <a:endParaRPr lang="en-US" sz="1800" dirty="0"/>
          </a:p>
        </p:txBody>
      </p:sp>
      <p:sp>
        <p:nvSpPr>
          <p:cNvPr id="6" name="Date Placeholder 5"/>
          <p:cNvSpPr>
            <a:spLocks noGrp="1"/>
          </p:cNvSpPr>
          <p:nvPr>
            <p:ph type="dt" sz="half" idx="10"/>
          </p:nvPr>
        </p:nvSpPr>
        <p:spPr/>
        <p:txBody>
          <a:bodyPr/>
          <a:lstStyle/>
          <a:p>
            <a:fld id="{41D82162-D0C5-4195-884E-1DBF64284AC2}" type="datetime1">
              <a:rPr lang="en-US" smtClean="0"/>
              <a:t>2/20/2017</a:t>
            </a:fld>
            <a:endParaRPr lang="en-US" dirty="0"/>
          </a:p>
        </p:txBody>
      </p:sp>
      <p:sp>
        <p:nvSpPr>
          <p:cNvPr id="7" name="Footer Placeholder 6"/>
          <p:cNvSpPr>
            <a:spLocks noGrp="1"/>
          </p:cNvSpPr>
          <p:nvPr>
            <p:ph type="ftr" sz="quarter" idx="11"/>
          </p:nvPr>
        </p:nvSpPr>
        <p:spPr/>
        <p:txBody>
          <a:bodyPr/>
          <a:lstStyle/>
          <a:p>
            <a:r>
              <a:rPr lang="en-US" smtClean="0"/>
              <a:t>COPYRIGHT 20017 PFE SYSTEMS, INC.</a:t>
            </a:r>
            <a:endParaRPr lang="en-US" dirty="0"/>
          </a:p>
        </p:txBody>
      </p:sp>
      <p:sp>
        <p:nvSpPr>
          <p:cNvPr id="8" name="Slide Number Placeholder 7"/>
          <p:cNvSpPr>
            <a:spLocks noGrp="1"/>
          </p:cNvSpPr>
          <p:nvPr>
            <p:ph type="sldNum" sz="quarter" idx="12"/>
          </p:nvPr>
        </p:nvSpPr>
        <p:spPr/>
        <p:txBody>
          <a:bodyPr/>
          <a:lstStyle/>
          <a:p>
            <a:fld id="{257734D6-1029-4BDC-8495-44ECEE7B791A}" type="slidenum">
              <a:rPr lang="en-US" smtClean="0"/>
              <a:pPr/>
              <a:t>2</a:t>
            </a:fld>
            <a:endParaRPr lang="en-US" dirty="0"/>
          </a:p>
        </p:txBody>
      </p:sp>
    </p:spTree>
    <p:extLst>
      <p:ext uri="{BB962C8B-B14F-4D97-AF65-F5344CB8AC3E}">
        <p14:creationId xmlns:p14="http://schemas.microsoft.com/office/powerpoint/2010/main" val="409345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7805738" cy="5727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99DF270C-D658-4F06-AC86-28B7A3FE4800}" type="datetime1">
              <a:rPr lang="en-US" smtClean="0"/>
              <a:t>2/20/2017</a:t>
            </a:fld>
            <a:endParaRPr lang="en-US"/>
          </a:p>
        </p:txBody>
      </p:sp>
      <p:sp>
        <p:nvSpPr>
          <p:cNvPr id="3" name="Footer Placeholder 2"/>
          <p:cNvSpPr>
            <a:spLocks noGrp="1"/>
          </p:cNvSpPr>
          <p:nvPr>
            <p:ph type="ftr" sz="quarter" idx="11"/>
          </p:nvPr>
        </p:nvSpPr>
        <p:spPr/>
        <p:txBody>
          <a:bodyPr/>
          <a:lstStyle/>
          <a:p>
            <a:r>
              <a:rPr lang="en-US" smtClean="0"/>
              <a:t>COPYRIGHT 20017 PFE SYSTEMS, INC.</a:t>
            </a:r>
            <a:endParaRPr lang="en-US"/>
          </a:p>
        </p:txBody>
      </p:sp>
      <p:sp>
        <p:nvSpPr>
          <p:cNvPr id="4" name="Slide Number Placeholder 3"/>
          <p:cNvSpPr>
            <a:spLocks noGrp="1"/>
          </p:cNvSpPr>
          <p:nvPr>
            <p:ph type="sldNum" sz="quarter" idx="12"/>
          </p:nvPr>
        </p:nvSpPr>
        <p:spPr/>
        <p:txBody>
          <a:bodyPr/>
          <a:lstStyle/>
          <a:p>
            <a:fld id="{257734D6-1029-4BDC-8495-44ECEE7B791A}" type="slidenum">
              <a:rPr lang="en-US" smtClean="0"/>
              <a:t>3</a:t>
            </a:fld>
            <a:endParaRPr lang="en-US"/>
          </a:p>
        </p:txBody>
      </p:sp>
    </p:spTree>
    <p:extLst>
      <p:ext uri="{BB962C8B-B14F-4D97-AF65-F5344CB8AC3E}">
        <p14:creationId xmlns:p14="http://schemas.microsoft.com/office/powerpoint/2010/main" val="1509334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client </a:t>
            </a:r>
            <a:r>
              <a:rPr lang="en-US" dirty="0"/>
              <a:t>e</a:t>
            </a:r>
            <a:r>
              <a:rPr lang="en-US" dirty="0" smtClean="0"/>
              <a:t>ngagements</a:t>
            </a:r>
            <a:endParaRPr lang="en-US" dirty="0"/>
          </a:p>
        </p:txBody>
      </p:sp>
      <p:sp>
        <p:nvSpPr>
          <p:cNvPr id="3" name="Content Placeholder 2"/>
          <p:cNvSpPr>
            <a:spLocks noGrp="1"/>
          </p:cNvSpPr>
          <p:nvPr>
            <p:ph idx="1"/>
          </p:nvPr>
        </p:nvSpPr>
        <p:spPr/>
        <p:txBody>
          <a:bodyPr>
            <a:normAutofit fontScale="70000" lnSpcReduction="20000"/>
          </a:bodyPr>
          <a:lstStyle/>
          <a:p>
            <a:r>
              <a:rPr lang="en-US" altLang="en-US" dirty="0" smtClean="0"/>
              <a:t>Consolidation of 2 company merger with redundant operating divisions</a:t>
            </a:r>
          </a:p>
          <a:p>
            <a:r>
              <a:rPr lang="en-US" altLang="en-US" dirty="0" smtClean="0"/>
              <a:t>Direct-to-consumer fulfillment center move and re-platform</a:t>
            </a:r>
          </a:p>
          <a:p>
            <a:r>
              <a:rPr lang="en-US" altLang="en-US" dirty="0" smtClean="0"/>
              <a:t>Direct to consumer operations cost take out and optimization</a:t>
            </a:r>
          </a:p>
          <a:p>
            <a:r>
              <a:rPr lang="en-US" altLang="en-US" dirty="0" smtClean="0"/>
              <a:t>Operational review and recommendation for a 3 division consolidation</a:t>
            </a:r>
          </a:p>
          <a:p>
            <a:r>
              <a:rPr lang="en-US" altLang="en-US" dirty="0" smtClean="0"/>
              <a:t>E-Commerce re-platform</a:t>
            </a:r>
          </a:p>
          <a:p>
            <a:r>
              <a:rPr lang="en-US" altLang="en-US" dirty="0" smtClean="0"/>
              <a:t>In-source of legacy 3PL fulfillment operation</a:t>
            </a:r>
          </a:p>
          <a:p>
            <a:r>
              <a:rPr lang="en-US" altLang="en-US" dirty="0" smtClean="0"/>
              <a:t>Start-up E-commerce operation optimization</a:t>
            </a:r>
          </a:p>
          <a:p>
            <a:r>
              <a:rPr lang="en-US" altLang="en-US" dirty="0" smtClean="0"/>
              <a:t>ERP re-platform</a:t>
            </a:r>
          </a:p>
          <a:p>
            <a:r>
              <a:rPr lang="en-US" altLang="en-US" dirty="0" smtClean="0"/>
              <a:t>Emergency in-source of failed outsourced e-commerce operation</a:t>
            </a:r>
          </a:p>
          <a:p>
            <a:r>
              <a:rPr lang="en-US" altLang="en-US" dirty="0" smtClean="0"/>
              <a:t>Fulfillment warehouse operational design and construction</a:t>
            </a:r>
          </a:p>
          <a:p>
            <a:r>
              <a:rPr lang="en-US" altLang="en-US" dirty="0" smtClean="0"/>
              <a:t>Legacy ERP to E-commerce integration </a:t>
            </a:r>
          </a:p>
          <a:p>
            <a:r>
              <a:rPr lang="en-US" altLang="en-US" dirty="0" smtClean="0"/>
              <a:t>Order management system selection and implementation</a:t>
            </a:r>
          </a:p>
          <a:p>
            <a:r>
              <a:rPr lang="en-US" altLang="en-US" dirty="0" smtClean="0"/>
              <a:t>Warehouse management system selection and implementation</a:t>
            </a:r>
          </a:p>
          <a:p>
            <a:r>
              <a:rPr lang="en-US" altLang="en-US" dirty="0" smtClean="0"/>
              <a:t>Merger due diligence</a:t>
            </a:r>
          </a:p>
          <a:p>
            <a:r>
              <a:rPr lang="en-US" altLang="en-US" dirty="0" smtClean="0"/>
              <a:t>E-Commerce technology provider sales and business positioning advisor</a:t>
            </a:r>
          </a:p>
          <a:p>
            <a:pPr marL="0" indent="0">
              <a:buNone/>
            </a:pPr>
            <a:endParaRPr lang="en-US" dirty="0"/>
          </a:p>
        </p:txBody>
      </p:sp>
      <p:sp>
        <p:nvSpPr>
          <p:cNvPr id="4" name="Date Placeholder 3"/>
          <p:cNvSpPr>
            <a:spLocks noGrp="1"/>
          </p:cNvSpPr>
          <p:nvPr>
            <p:ph type="dt" sz="half" idx="10"/>
          </p:nvPr>
        </p:nvSpPr>
        <p:spPr/>
        <p:txBody>
          <a:bodyPr/>
          <a:lstStyle/>
          <a:p>
            <a:fld id="{F05AB315-4797-42B6-9811-A4CAA7219FC6}" type="datetime1">
              <a:rPr lang="en-US" smtClean="0"/>
              <a:t>2/20/2017</a:t>
            </a:fld>
            <a:endParaRPr lang="en-US" dirty="0"/>
          </a:p>
        </p:txBody>
      </p:sp>
      <p:sp>
        <p:nvSpPr>
          <p:cNvPr id="5" name="Footer Placeholder 4"/>
          <p:cNvSpPr>
            <a:spLocks noGrp="1"/>
          </p:cNvSpPr>
          <p:nvPr>
            <p:ph type="ftr" sz="quarter" idx="11"/>
          </p:nvPr>
        </p:nvSpPr>
        <p:spPr/>
        <p:txBody>
          <a:bodyPr/>
          <a:lstStyle/>
          <a:p>
            <a:r>
              <a:rPr lang="en-US" smtClean="0"/>
              <a:t>COPYRIGHT 20017 PFE SYSTEMS, INC.</a:t>
            </a:r>
            <a:endParaRPr lang="en-US" dirty="0"/>
          </a:p>
        </p:txBody>
      </p:sp>
      <p:sp>
        <p:nvSpPr>
          <p:cNvPr id="6" name="Slide Number Placeholder 5"/>
          <p:cNvSpPr>
            <a:spLocks noGrp="1"/>
          </p:cNvSpPr>
          <p:nvPr>
            <p:ph type="sldNum" sz="quarter" idx="12"/>
          </p:nvPr>
        </p:nvSpPr>
        <p:spPr/>
        <p:txBody>
          <a:bodyPr/>
          <a:lstStyle/>
          <a:p>
            <a:fld id="{257734D6-1029-4BDC-8495-44ECEE7B791A}" type="slidenum">
              <a:rPr lang="en-US" smtClean="0"/>
              <a:pPr/>
              <a:t>4</a:t>
            </a:fld>
            <a:endParaRPr lang="en-US" dirty="0"/>
          </a:p>
        </p:txBody>
      </p:sp>
    </p:spTree>
    <p:extLst>
      <p:ext uri="{BB962C8B-B14F-4D97-AF65-F5344CB8AC3E}">
        <p14:creationId xmlns:p14="http://schemas.microsoft.com/office/powerpoint/2010/main" val="665848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have we helped?</a:t>
            </a:r>
            <a:endParaRPr lang="en-US" dirty="0"/>
          </a:p>
        </p:txBody>
      </p:sp>
      <p:sp>
        <p:nvSpPr>
          <p:cNvPr id="3" name="Content Placeholder 2"/>
          <p:cNvSpPr>
            <a:spLocks noGrp="1"/>
          </p:cNvSpPr>
          <p:nvPr>
            <p:ph idx="1"/>
          </p:nvPr>
        </p:nvSpPr>
        <p:spPr>
          <a:xfrm>
            <a:off x="457200" y="1219200"/>
            <a:ext cx="8229600" cy="5410200"/>
          </a:xfrm>
        </p:spPr>
        <p:txBody>
          <a:bodyPr>
            <a:normAutofit fontScale="62500" lnSpcReduction="20000"/>
          </a:bodyPr>
          <a:lstStyle/>
          <a:p>
            <a:pPr>
              <a:spcAft>
                <a:spcPts val="600"/>
              </a:spcAft>
            </a:pPr>
            <a:r>
              <a:rPr lang="en-US" i="1" dirty="0"/>
              <a:t>“We want to add an on-line channel, but don’t know how to proceed...”</a:t>
            </a:r>
          </a:p>
          <a:p>
            <a:pPr>
              <a:spcAft>
                <a:spcPts val="600"/>
              </a:spcAft>
            </a:pPr>
            <a:r>
              <a:rPr lang="en-US" i="1" dirty="0"/>
              <a:t>“Our business structure was once ideal, but in today’s volatile environment, we are no longer competitive.  How do we change our structure...”</a:t>
            </a:r>
          </a:p>
          <a:p>
            <a:pPr>
              <a:spcAft>
                <a:spcPts val="600"/>
              </a:spcAft>
            </a:pPr>
            <a:r>
              <a:rPr lang="en-US" i="1" dirty="0"/>
              <a:t>“Our legacy core business systems are obsolete and we need to re-platform, but we don’t know where to start...”</a:t>
            </a:r>
          </a:p>
          <a:p>
            <a:pPr>
              <a:spcAft>
                <a:spcPts val="600"/>
              </a:spcAft>
            </a:pPr>
            <a:r>
              <a:rPr lang="en-US" i="1" dirty="0"/>
              <a:t>“Our technology leaders are only familiar with legacy systems and software.  Our options there are limited.  How do we move on to state-of-the-art systems and technology...”</a:t>
            </a:r>
          </a:p>
          <a:p>
            <a:pPr>
              <a:spcAft>
                <a:spcPts val="600"/>
              </a:spcAft>
            </a:pPr>
            <a:r>
              <a:rPr lang="en-US" i="1" dirty="0"/>
              <a:t>“Our D2C fulfillment warehouse operation was built by the seat of our pants and is not as efficient as I think it could be, can you help…”</a:t>
            </a:r>
          </a:p>
          <a:p>
            <a:pPr>
              <a:spcAft>
                <a:spcPts val="600"/>
              </a:spcAft>
            </a:pPr>
            <a:r>
              <a:rPr lang="en-US" i="1" dirty="0"/>
              <a:t>“My business people and systems people and are not coordinated and consequently, we can’t serve customers the way we want to …I’m also worried about payback and risk...”</a:t>
            </a:r>
          </a:p>
          <a:p>
            <a:pPr>
              <a:spcAft>
                <a:spcPts val="600"/>
              </a:spcAft>
            </a:pPr>
            <a:r>
              <a:rPr lang="en-US" i="1" dirty="0"/>
              <a:t>“We need to insource our current 3PL based fulfillment operation to optimize cost, but we have no experience operating this function in-house.  How do we pull this off...”</a:t>
            </a:r>
          </a:p>
          <a:p>
            <a:pPr>
              <a:spcAft>
                <a:spcPts val="600"/>
              </a:spcAft>
            </a:pPr>
            <a:r>
              <a:rPr lang="en-US" i="1" dirty="0"/>
              <a:t>“I have a growing multi-channel business but I don’t understand what investment will be needed going forward or what organization structure I should have...”</a:t>
            </a:r>
          </a:p>
          <a:p>
            <a:pPr>
              <a:spcAft>
                <a:spcPts val="600"/>
              </a:spcAft>
            </a:pPr>
            <a:r>
              <a:rPr lang="en-US" i="1" dirty="0"/>
              <a:t>“We have a great idea for expanding our business, but we’re just not getting it off the ground fast enough and we are missing growth opportunities – no one has time to focus...we need help getting things started...”</a:t>
            </a:r>
          </a:p>
          <a:p>
            <a:pPr>
              <a:spcAft>
                <a:spcPts val="600"/>
              </a:spcAft>
            </a:pPr>
            <a:r>
              <a:rPr lang="en-US" i="1" dirty="0"/>
              <a:t>“My internal team is willing to take on this major project, but I need to manage the risk and insure success.  How do I manage this and keep an eye on things</a:t>
            </a:r>
            <a:r>
              <a:rPr lang="en-US" i="1" dirty="0" smtClean="0"/>
              <a:t>...”</a:t>
            </a:r>
            <a:endParaRPr lang="en-US" i="1" dirty="0"/>
          </a:p>
        </p:txBody>
      </p:sp>
      <p:sp>
        <p:nvSpPr>
          <p:cNvPr id="4" name="Date Placeholder 3"/>
          <p:cNvSpPr>
            <a:spLocks noGrp="1"/>
          </p:cNvSpPr>
          <p:nvPr>
            <p:ph type="dt" sz="half" idx="10"/>
          </p:nvPr>
        </p:nvSpPr>
        <p:spPr/>
        <p:txBody>
          <a:bodyPr/>
          <a:lstStyle/>
          <a:p>
            <a:fld id="{5A3C7D1C-46C2-41E1-BD9D-63E402C033D2}" type="datetime1">
              <a:rPr lang="en-US" smtClean="0"/>
              <a:t>2/20/2017</a:t>
            </a:fld>
            <a:endParaRPr lang="en-US" dirty="0"/>
          </a:p>
        </p:txBody>
      </p:sp>
      <p:sp>
        <p:nvSpPr>
          <p:cNvPr id="5" name="Footer Placeholder 4"/>
          <p:cNvSpPr>
            <a:spLocks noGrp="1"/>
          </p:cNvSpPr>
          <p:nvPr>
            <p:ph type="ftr" sz="quarter" idx="11"/>
          </p:nvPr>
        </p:nvSpPr>
        <p:spPr/>
        <p:txBody>
          <a:bodyPr/>
          <a:lstStyle/>
          <a:p>
            <a:r>
              <a:rPr lang="en-US" smtClean="0"/>
              <a:t>COPYRIGHT 20017 PFE SYSTEMS, INC.</a:t>
            </a:r>
            <a:endParaRPr lang="en-US" dirty="0"/>
          </a:p>
        </p:txBody>
      </p:sp>
      <p:sp>
        <p:nvSpPr>
          <p:cNvPr id="6" name="Slide Number Placeholder 5"/>
          <p:cNvSpPr>
            <a:spLocks noGrp="1"/>
          </p:cNvSpPr>
          <p:nvPr>
            <p:ph type="sldNum" sz="quarter" idx="12"/>
          </p:nvPr>
        </p:nvSpPr>
        <p:spPr/>
        <p:txBody>
          <a:bodyPr/>
          <a:lstStyle/>
          <a:p>
            <a:fld id="{257734D6-1029-4BDC-8495-44ECEE7B791A}" type="slidenum">
              <a:rPr lang="en-US" smtClean="0"/>
              <a:pPr/>
              <a:t>5</a:t>
            </a:fld>
            <a:endParaRPr lang="en-US" dirty="0"/>
          </a:p>
        </p:txBody>
      </p:sp>
    </p:spTree>
    <p:extLst>
      <p:ext uri="{BB962C8B-B14F-4D97-AF65-F5344CB8AC3E}">
        <p14:creationId xmlns:p14="http://schemas.microsoft.com/office/powerpoint/2010/main" val="2004492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PFE is a virtual company </a:t>
            </a:r>
            <a:endParaRPr lang="en-US" dirty="0"/>
          </a:p>
        </p:txBody>
      </p:sp>
      <p:sp>
        <p:nvSpPr>
          <p:cNvPr id="3" name="Content Placeholder 2"/>
          <p:cNvSpPr>
            <a:spLocks noGrp="1"/>
          </p:cNvSpPr>
          <p:nvPr>
            <p:ph idx="1"/>
          </p:nvPr>
        </p:nvSpPr>
        <p:spPr/>
        <p:txBody>
          <a:bodyPr/>
          <a:lstStyle/>
          <a:p>
            <a:r>
              <a:rPr lang="en-US" dirty="0" smtClean="0"/>
              <a:t>We </a:t>
            </a:r>
            <a:r>
              <a:rPr lang="en-US" dirty="0"/>
              <a:t>employ a pre-qualified group of sub-contractors and strategic partners that work for us on a project basis, insuring that we can provide an exact match to the skill sets required on each client engagement. </a:t>
            </a:r>
          </a:p>
          <a:p>
            <a:r>
              <a:rPr lang="en-US" dirty="0"/>
              <a:t>We can staff project teams of almost any size. </a:t>
            </a:r>
          </a:p>
          <a:p>
            <a:r>
              <a:rPr lang="en-US" dirty="0"/>
              <a:t>Many of our associates have C-suite credentials in appropriate subject matter areas. </a:t>
            </a:r>
          </a:p>
          <a:p>
            <a:r>
              <a:rPr lang="en-US" dirty="0"/>
              <a:t>Typical project team size is 2-5 PFE associates. </a:t>
            </a:r>
          </a:p>
          <a:p>
            <a:r>
              <a:rPr lang="en-US" dirty="0"/>
              <a:t>We work on 2-3 engagements at any one time and all engagements are manager by the principal directly.</a:t>
            </a:r>
          </a:p>
          <a:p>
            <a:endParaRPr lang="en-US" dirty="0"/>
          </a:p>
        </p:txBody>
      </p:sp>
      <p:sp>
        <p:nvSpPr>
          <p:cNvPr id="4" name="Date Placeholder 3"/>
          <p:cNvSpPr>
            <a:spLocks noGrp="1"/>
          </p:cNvSpPr>
          <p:nvPr>
            <p:ph type="dt" sz="half" idx="10"/>
          </p:nvPr>
        </p:nvSpPr>
        <p:spPr/>
        <p:txBody>
          <a:bodyPr/>
          <a:lstStyle/>
          <a:p>
            <a:fld id="{2C8C8277-3075-4FBA-821B-52D24460DAB2}" type="datetime1">
              <a:rPr lang="en-US" smtClean="0"/>
              <a:t>2/20/2017</a:t>
            </a:fld>
            <a:endParaRPr lang="en-US" dirty="0"/>
          </a:p>
        </p:txBody>
      </p:sp>
      <p:sp>
        <p:nvSpPr>
          <p:cNvPr id="5" name="Footer Placeholder 4"/>
          <p:cNvSpPr>
            <a:spLocks noGrp="1"/>
          </p:cNvSpPr>
          <p:nvPr>
            <p:ph type="ftr" sz="quarter" idx="11"/>
          </p:nvPr>
        </p:nvSpPr>
        <p:spPr/>
        <p:txBody>
          <a:bodyPr/>
          <a:lstStyle/>
          <a:p>
            <a:r>
              <a:rPr lang="en-US" smtClean="0"/>
              <a:t>COPYRIGHT 20017 PFE SYSTEMS, INC.</a:t>
            </a:r>
            <a:endParaRPr lang="en-US" dirty="0"/>
          </a:p>
        </p:txBody>
      </p:sp>
      <p:sp>
        <p:nvSpPr>
          <p:cNvPr id="6" name="Slide Number Placeholder 5"/>
          <p:cNvSpPr>
            <a:spLocks noGrp="1"/>
          </p:cNvSpPr>
          <p:nvPr>
            <p:ph type="sldNum" sz="quarter" idx="12"/>
          </p:nvPr>
        </p:nvSpPr>
        <p:spPr/>
        <p:txBody>
          <a:bodyPr/>
          <a:lstStyle/>
          <a:p>
            <a:fld id="{257734D6-1029-4BDC-8495-44ECEE7B791A}" type="slidenum">
              <a:rPr lang="en-US" smtClean="0"/>
              <a:pPr/>
              <a:t>6</a:t>
            </a:fld>
            <a:endParaRPr lang="en-US" dirty="0"/>
          </a:p>
        </p:txBody>
      </p:sp>
    </p:spTree>
    <p:extLst>
      <p:ext uri="{BB962C8B-B14F-4D97-AF65-F5344CB8AC3E}">
        <p14:creationId xmlns:p14="http://schemas.microsoft.com/office/powerpoint/2010/main" val="338782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Working with PFE…</a:t>
            </a:r>
            <a:endParaRPr lang="en-US" dirty="0"/>
          </a:p>
        </p:txBody>
      </p:sp>
      <p:sp>
        <p:nvSpPr>
          <p:cNvPr id="8" name="Content Placeholder 7"/>
          <p:cNvSpPr>
            <a:spLocks noGrp="1"/>
          </p:cNvSpPr>
          <p:nvPr>
            <p:ph sz="half" idx="1"/>
          </p:nvPr>
        </p:nvSpPr>
        <p:spPr>
          <a:xfrm>
            <a:off x="457200" y="1341437"/>
            <a:ext cx="4038600" cy="4983163"/>
          </a:xfrm>
        </p:spPr>
        <p:txBody>
          <a:bodyPr>
            <a:normAutofit fontScale="70000" lnSpcReduction="20000"/>
          </a:bodyPr>
          <a:lstStyle/>
          <a:p>
            <a:pPr marL="0" indent="0">
              <a:spcAft>
                <a:spcPts val="400"/>
              </a:spcAft>
              <a:buNone/>
            </a:pPr>
            <a:r>
              <a:rPr lang="en-US" altLang="en-US" sz="1600" b="1" dirty="0" smtClean="0"/>
              <a:t>We are honest and direct</a:t>
            </a:r>
          </a:p>
          <a:p>
            <a:pPr marL="457200" lvl="1" indent="0">
              <a:spcAft>
                <a:spcPts val="400"/>
              </a:spcAft>
              <a:buNone/>
            </a:pPr>
            <a:r>
              <a:rPr lang="en-US" altLang="en-US" sz="1400" dirty="0" smtClean="0"/>
              <a:t>We are what we claim to be.  Our experience is accurate and reference-able.  We live and die by our reputation.</a:t>
            </a:r>
          </a:p>
          <a:p>
            <a:pPr marL="0" indent="0">
              <a:spcAft>
                <a:spcPts val="400"/>
              </a:spcAft>
              <a:buNone/>
            </a:pPr>
            <a:r>
              <a:rPr lang="en-US" altLang="en-US" sz="1600" b="1" dirty="0" smtClean="0"/>
              <a:t>We operate and deliver against a contractually agreed upon project plan</a:t>
            </a:r>
            <a:r>
              <a:rPr lang="en-US" altLang="en-US" sz="1800" b="1" dirty="0" smtClean="0"/>
              <a:t>, </a:t>
            </a:r>
            <a:r>
              <a:rPr lang="en-US" altLang="en-US" sz="1600" b="1" dirty="0" smtClean="0"/>
              <a:t>e</a:t>
            </a:r>
            <a:r>
              <a:rPr lang="en-US" altLang="en-US" sz="1600" b="1" dirty="0" smtClean="0"/>
              <a:t>ven on small, short term engagements</a:t>
            </a:r>
          </a:p>
          <a:p>
            <a:pPr marL="0" indent="0">
              <a:spcAft>
                <a:spcPts val="400"/>
              </a:spcAft>
              <a:buNone/>
            </a:pPr>
            <a:r>
              <a:rPr lang="en-US" altLang="en-US" sz="1600" b="1" dirty="0" smtClean="0"/>
              <a:t>We engage quickly, first results in 7-10 days in most cases</a:t>
            </a:r>
          </a:p>
          <a:p>
            <a:pPr marL="457200" lvl="1" indent="0">
              <a:spcAft>
                <a:spcPts val="400"/>
              </a:spcAft>
              <a:buNone/>
            </a:pPr>
            <a:r>
              <a:rPr lang="en-US" altLang="en-US" sz="1400" dirty="0" smtClean="0"/>
              <a:t>Our engagements are structured to deliver tangible results quickly with a fixed schedule of expected deliverables on a very frequent basis</a:t>
            </a:r>
          </a:p>
          <a:p>
            <a:pPr marL="0" indent="0">
              <a:spcAft>
                <a:spcPts val="400"/>
              </a:spcAft>
              <a:buNone/>
            </a:pPr>
            <a:r>
              <a:rPr lang="en-US" altLang="en-US" sz="1600" b="1" dirty="0" smtClean="0"/>
              <a:t>We are </a:t>
            </a:r>
            <a:r>
              <a:rPr lang="en-US" altLang="en-US" sz="1600" b="1" u="sng" dirty="0" smtClean="0"/>
              <a:t>ALWAYS</a:t>
            </a:r>
            <a:r>
              <a:rPr lang="en-US" altLang="en-US" sz="1600" b="1" dirty="0" smtClean="0"/>
              <a:t> willing to execute what we recommend</a:t>
            </a:r>
          </a:p>
          <a:p>
            <a:pPr marL="457200" lvl="1" indent="0">
              <a:spcAft>
                <a:spcPts val="400"/>
              </a:spcAft>
              <a:buNone/>
            </a:pPr>
            <a:r>
              <a:rPr lang="en-US" altLang="en-US" sz="1400" dirty="0" smtClean="0"/>
              <a:t>Our solutions are never “blue sky”</a:t>
            </a:r>
          </a:p>
          <a:p>
            <a:pPr marL="457200" lvl="1" indent="0">
              <a:spcAft>
                <a:spcPts val="400"/>
              </a:spcAft>
              <a:buNone/>
            </a:pPr>
            <a:r>
              <a:rPr lang="en-US" altLang="en-US" sz="1400" dirty="0" smtClean="0"/>
              <a:t>We combine hard analytics, practical operating experience and creative entrepreneurial insight with a strong understanding of our clients and their customers to make sure that the solutions we propose are realistically achievable.</a:t>
            </a:r>
          </a:p>
          <a:p>
            <a:pPr marL="457200" lvl="1" indent="0">
              <a:spcAft>
                <a:spcPts val="400"/>
              </a:spcAft>
              <a:buNone/>
            </a:pPr>
            <a:r>
              <a:rPr lang="en-US" altLang="en-US" sz="1400" dirty="0" smtClean="0"/>
              <a:t>We will act as project managers for plans we recommend, including in acting executive lead roles</a:t>
            </a:r>
            <a:endParaRPr lang="en-US" altLang="en-US" sz="1600" dirty="0" smtClean="0"/>
          </a:p>
          <a:p>
            <a:pPr marL="0" indent="0">
              <a:spcAft>
                <a:spcPts val="400"/>
              </a:spcAft>
              <a:buNone/>
            </a:pPr>
            <a:r>
              <a:rPr lang="en-US" altLang="en-US" sz="1600" b="1" dirty="0" smtClean="0"/>
              <a:t>We integrate</a:t>
            </a:r>
          </a:p>
          <a:p>
            <a:pPr marL="457200" lvl="1" indent="0">
              <a:spcAft>
                <a:spcPts val="400"/>
              </a:spcAft>
              <a:buNone/>
            </a:pPr>
            <a:r>
              <a:rPr lang="en-US" altLang="en-US" sz="1400" dirty="0" smtClean="0"/>
              <a:t>We are 100% “hands-on”</a:t>
            </a:r>
          </a:p>
          <a:p>
            <a:pPr marL="457200" lvl="1" indent="0">
              <a:spcAft>
                <a:spcPts val="400"/>
              </a:spcAft>
              <a:buNone/>
            </a:pPr>
            <a:r>
              <a:rPr lang="en-US" altLang="en-US" sz="1400" dirty="0" smtClean="0"/>
              <a:t>We are comfortable engaging at all levels of a business, working with sr. management  and salaried workers with the same level of comfort and with appropriate “sensitivity”</a:t>
            </a:r>
          </a:p>
          <a:p>
            <a:pPr marL="457200" lvl="1" indent="0">
              <a:spcAft>
                <a:spcPts val="400"/>
              </a:spcAft>
              <a:buNone/>
            </a:pPr>
            <a:r>
              <a:rPr lang="en-US" altLang="en-US" sz="1400" dirty="0" smtClean="0"/>
              <a:t>We build relationships with our clients and their associates</a:t>
            </a:r>
          </a:p>
          <a:p>
            <a:pPr>
              <a:spcAft>
                <a:spcPts val="400"/>
              </a:spcAft>
            </a:pPr>
            <a:endParaRPr lang="en-US" dirty="0"/>
          </a:p>
        </p:txBody>
      </p:sp>
      <p:sp>
        <p:nvSpPr>
          <p:cNvPr id="9" name="Content Placeholder 8"/>
          <p:cNvSpPr>
            <a:spLocks noGrp="1"/>
          </p:cNvSpPr>
          <p:nvPr>
            <p:ph sz="half" idx="2"/>
          </p:nvPr>
        </p:nvSpPr>
        <p:spPr>
          <a:xfrm>
            <a:off x="4648200" y="1341437"/>
            <a:ext cx="4038600" cy="4983163"/>
          </a:xfrm>
        </p:spPr>
        <p:txBody>
          <a:bodyPr>
            <a:normAutofit fontScale="70000" lnSpcReduction="20000"/>
          </a:bodyPr>
          <a:lstStyle/>
          <a:p>
            <a:pPr marL="0" indent="0">
              <a:spcAft>
                <a:spcPts val="400"/>
              </a:spcAft>
              <a:buNone/>
              <a:defRPr/>
            </a:pPr>
            <a:r>
              <a:rPr lang="en-US" altLang="en-US" sz="1600" b="1" dirty="0"/>
              <a:t>We “speak the language”</a:t>
            </a:r>
          </a:p>
          <a:p>
            <a:pPr marL="457200" lvl="1" indent="0">
              <a:spcAft>
                <a:spcPts val="400"/>
              </a:spcAft>
              <a:buNone/>
              <a:defRPr/>
            </a:pPr>
            <a:r>
              <a:rPr lang="en-US" altLang="en-US" sz="1400" dirty="0"/>
              <a:t>We can converse with and present comfortably and appropriately  “in the board room or the break room”.  We are comfortable presenting at the highest organizational levels, or to the “rank and file” as necessary.</a:t>
            </a:r>
            <a:endParaRPr lang="en-US" altLang="en-US" sz="1600" dirty="0"/>
          </a:p>
          <a:p>
            <a:pPr marL="0" indent="0">
              <a:spcAft>
                <a:spcPts val="400"/>
              </a:spcAft>
              <a:buNone/>
              <a:defRPr/>
            </a:pPr>
            <a:r>
              <a:rPr lang="en-US" altLang="en-US" sz="1600" b="1" dirty="0"/>
              <a:t>We mentor</a:t>
            </a:r>
          </a:p>
          <a:p>
            <a:pPr marL="457200" lvl="1" indent="0">
              <a:spcAft>
                <a:spcPts val="400"/>
              </a:spcAft>
              <a:buNone/>
              <a:defRPr/>
            </a:pPr>
            <a:r>
              <a:rPr lang="en-US" altLang="en-US" sz="1400" dirty="0"/>
              <a:t>Our implementations and managed projects involve “handholding” as necessary and at any level.  We will mentor and support the individual warehouse worker just as seriously as we mentor and support the CEO </a:t>
            </a:r>
          </a:p>
          <a:p>
            <a:pPr marL="0" indent="0">
              <a:spcAft>
                <a:spcPts val="400"/>
              </a:spcAft>
              <a:buNone/>
              <a:defRPr/>
            </a:pPr>
            <a:r>
              <a:rPr lang="en-US" altLang="en-US" sz="1600" b="1" dirty="0"/>
              <a:t>We communicate</a:t>
            </a:r>
          </a:p>
          <a:p>
            <a:pPr marL="457200" lvl="1" indent="0">
              <a:spcAft>
                <a:spcPts val="400"/>
              </a:spcAft>
              <a:buNone/>
              <a:defRPr/>
            </a:pPr>
            <a:r>
              <a:rPr lang="en-US" altLang="en-US" sz="1400" dirty="0"/>
              <a:t>Daily, weekly, monthly status reporting and face-to-face communication with all critical client representatives with full transparency.  The bad with the good in all  circumstances.</a:t>
            </a:r>
            <a:endParaRPr lang="en-US" altLang="en-US" sz="1600" dirty="0"/>
          </a:p>
          <a:p>
            <a:pPr marL="0" indent="0">
              <a:spcAft>
                <a:spcPts val="400"/>
              </a:spcAft>
              <a:buNone/>
              <a:defRPr/>
            </a:pPr>
            <a:r>
              <a:rPr lang="en-US" altLang="en-US" sz="1600" b="1" dirty="0" smtClean="0"/>
              <a:t>We only </a:t>
            </a:r>
            <a:r>
              <a:rPr lang="en-US" altLang="en-US" sz="1600" b="1" dirty="0"/>
              <a:t>take on work that our </a:t>
            </a:r>
            <a:r>
              <a:rPr lang="en-US" altLang="en-US" sz="1600" b="1" dirty="0" smtClean="0"/>
              <a:t>consultant have </a:t>
            </a:r>
            <a:r>
              <a:rPr lang="en-US" altLang="en-US" sz="1600" b="1" dirty="0"/>
              <a:t>the expertise to </a:t>
            </a:r>
            <a:r>
              <a:rPr lang="en-US" altLang="en-US" sz="1600" b="1" dirty="0" smtClean="0"/>
              <a:t>perform</a:t>
            </a:r>
            <a:endParaRPr lang="en-US" altLang="en-US" sz="1600" b="1" dirty="0"/>
          </a:p>
          <a:p>
            <a:pPr marL="457200" lvl="1" indent="0">
              <a:spcAft>
                <a:spcPts val="400"/>
              </a:spcAft>
              <a:buNone/>
              <a:defRPr/>
            </a:pPr>
            <a:r>
              <a:rPr lang="en-US" altLang="en-US" sz="1400" dirty="0"/>
              <a:t>We do not “learn on the job”…we apply experience.  PFE leverages the experiential and operating strengths of our associates… they know the industry, they shape and manage the engagement plan and they execute the work…</a:t>
            </a:r>
            <a:endParaRPr lang="en-US" altLang="en-US" sz="1600" dirty="0"/>
          </a:p>
          <a:p>
            <a:pPr marL="0" indent="0">
              <a:spcAft>
                <a:spcPts val="400"/>
              </a:spcAft>
              <a:buNone/>
              <a:defRPr/>
            </a:pPr>
            <a:r>
              <a:rPr lang="en-US" altLang="en-US" sz="1600" b="1" dirty="0"/>
              <a:t>Our </a:t>
            </a:r>
            <a:r>
              <a:rPr lang="en-US" altLang="en-US" sz="1600" b="1" dirty="0" smtClean="0"/>
              <a:t>approach is </a:t>
            </a:r>
            <a:r>
              <a:rPr lang="en-US" altLang="en-US" sz="1600" b="1" dirty="0"/>
              <a:t>predicated on: </a:t>
            </a:r>
          </a:p>
          <a:p>
            <a:pPr marL="457200" lvl="1" indent="0">
              <a:spcAft>
                <a:spcPts val="400"/>
              </a:spcAft>
              <a:buNone/>
              <a:defRPr/>
            </a:pPr>
            <a:r>
              <a:rPr lang="en-US" altLang="en-US" sz="1400" dirty="0"/>
              <a:t>An insatiable drive for simplicity</a:t>
            </a:r>
          </a:p>
          <a:p>
            <a:pPr marL="457200" lvl="1" indent="0">
              <a:spcAft>
                <a:spcPts val="400"/>
              </a:spcAft>
              <a:buNone/>
              <a:defRPr/>
            </a:pPr>
            <a:r>
              <a:rPr lang="en-US" altLang="en-US" sz="1400" dirty="0"/>
              <a:t>A heavy reliance on common sense, and …</a:t>
            </a:r>
          </a:p>
          <a:p>
            <a:pPr marL="457200" lvl="1" indent="0">
              <a:spcAft>
                <a:spcPts val="400"/>
              </a:spcAft>
              <a:buNone/>
              <a:defRPr/>
            </a:pPr>
            <a:r>
              <a:rPr lang="en-US" altLang="en-US" sz="1400" dirty="0"/>
              <a:t>Unparalleled attention to detail</a:t>
            </a:r>
            <a:endParaRPr lang="en-US" altLang="en-US" sz="1400" i="1" dirty="0"/>
          </a:p>
          <a:p>
            <a:endParaRPr lang="en-US" dirty="0"/>
          </a:p>
        </p:txBody>
      </p:sp>
      <p:sp>
        <p:nvSpPr>
          <p:cNvPr id="10" name="Date Placeholder 9"/>
          <p:cNvSpPr>
            <a:spLocks noGrp="1"/>
          </p:cNvSpPr>
          <p:nvPr>
            <p:ph type="dt" sz="half" idx="10"/>
          </p:nvPr>
        </p:nvSpPr>
        <p:spPr/>
        <p:txBody>
          <a:bodyPr/>
          <a:lstStyle/>
          <a:p>
            <a:fld id="{45E39070-15E8-439D-B622-AA4889FA2E9F}" type="datetime1">
              <a:rPr lang="en-US" smtClean="0"/>
              <a:t>2/20/2017</a:t>
            </a:fld>
            <a:endParaRPr lang="en-US"/>
          </a:p>
        </p:txBody>
      </p:sp>
      <p:sp>
        <p:nvSpPr>
          <p:cNvPr id="11" name="Footer Placeholder 10"/>
          <p:cNvSpPr>
            <a:spLocks noGrp="1"/>
          </p:cNvSpPr>
          <p:nvPr>
            <p:ph type="ftr" sz="quarter" idx="11"/>
          </p:nvPr>
        </p:nvSpPr>
        <p:spPr/>
        <p:txBody>
          <a:bodyPr/>
          <a:lstStyle/>
          <a:p>
            <a:r>
              <a:rPr lang="en-US" smtClean="0"/>
              <a:t>COPYRIGHT 20017 PFE SYSTEMS, INC.</a:t>
            </a:r>
            <a:endParaRPr lang="en-US"/>
          </a:p>
        </p:txBody>
      </p:sp>
      <p:sp>
        <p:nvSpPr>
          <p:cNvPr id="12" name="Slide Number Placeholder 11"/>
          <p:cNvSpPr>
            <a:spLocks noGrp="1"/>
          </p:cNvSpPr>
          <p:nvPr>
            <p:ph type="sldNum" sz="quarter" idx="12"/>
          </p:nvPr>
        </p:nvSpPr>
        <p:spPr/>
        <p:txBody>
          <a:bodyPr/>
          <a:lstStyle/>
          <a:p>
            <a:fld id="{257734D6-1029-4BDC-8495-44ECEE7B791A}" type="slidenum">
              <a:rPr lang="en-US" smtClean="0"/>
              <a:t>7</a:t>
            </a:fld>
            <a:endParaRPr lang="en-US"/>
          </a:p>
        </p:txBody>
      </p:sp>
    </p:spTree>
    <p:extLst>
      <p:ext uri="{BB962C8B-B14F-4D97-AF65-F5344CB8AC3E}">
        <p14:creationId xmlns:p14="http://schemas.microsoft.com/office/powerpoint/2010/main" val="1240477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…Working with PFE</a:t>
            </a:r>
            <a:endParaRPr lang="en-US" dirty="0"/>
          </a:p>
        </p:txBody>
      </p:sp>
      <p:sp>
        <p:nvSpPr>
          <p:cNvPr id="8" name="Content Placeholder 7"/>
          <p:cNvSpPr>
            <a:spLocks noGrp="1"/>
          </p:cNvSpPr>
          <p:nvPr>
            <p:ph sz="half" idx="1"/>
          </p:nvPr>
        </p:nvSpPr>
        <p:spPr>
          <a:xfrm>
            <a:off x="457200" y="1341437"/>
            <a:ext cx="4038600" cy="4983163"/>
          </a:xfrm>
        </p:spPr>
        <p:txBody>
          <a:bodyPr>
            <a:normAutofit fontScale="85000" lnSpcReduction="20000"/>
          </a:bodyPr>
          <a:lstStyle/>
          <a:p>
            <a:pPr marL="0" indent="0">
              <a:spcAft>
                <a:spcPts val="600"/>
              </a:spcAft>
              <a:buNone/>
              <a:defRPr/>
            </a:pPr>
            <a:r>
              <a:rPr lang="en-US" altLang="en-US" sz="1600" b="1" dirty="0"/>
              <a:t>We are cost effective</a:t>
            </a:r>
          </a:p>
          <a:p>
            <a:pPr marL="457200" lvl="1" indent="0">
              <a:spcAft>
                <a:spcPts val="600"/>
              </a:spcAft>
              <a:buNone/>
              <a:defRPr/>
            </a:pPr>
            <a:r>
              <a:rPr lang="en-US" altLang="en-US" sz="1400" dirty="0"/>
              <a:t>Not “cheap”, but efficient</a:t>
            </a:r>
          </a:p>
          <a:p>
            <a:pPr marL="457200" lvl="1" indent="0">
              <a:spcAft>
                <a:spcPts val="600"/>
              </a:spcAft>
              <a:buNone/>
              <a:defRPr/>
            </a:pPr>
            <a:r>
              <a:rPr lang="en-US" altLang="en-US" sz="1400" dirty="0"/>
              <a:t>We use our experience, relationships and large database of previous engagements to operate efficiently, with little waste motion, providing fast results and on-time deliverables while expending minimal billable hours.</a:t>
            </a:r>
          </a:p>
          <a:p>
            <a:pPr marL="457200" lvl="1" indent="0">
              <a:spcAft>
                <a:spcPts val="600"/>
              </a:spcAft>
              <a:buNone/>
              <a:defRPr/>
            </a:pPr>
            <a:r>
              <a:rPr lang="en-US" altLang="en-US" sz="1400" dirty="0"/>
              <a:t>For well defined projects, we offer fixed pricing as an alternative to time and materials pricing</a:t>
            </a:r>
          </a:p>
          <a:p>
            <a:pPr marL="457200" lvl="1" indent="0">
              <a:spcAft>
                <a:spcPts val="600"/>
              </a:spcAft>
              <a:buNone/>
              <a:defRPr/>
            </a:pPr>
            <a:r>
              <a:rPr lang="en-US" altLang="en-US" sz="1400" dirty="0" smtClean="0"/>
              <a:t>Follow up is free- </a:t>
            </a:r>
            <a:r>
              <a:rPr lang="en-US" altLang="en-US" sz="1400" dirty="0"/>
              <a:t>we do not bill for after-the-fact questions and simple informational requests.   </a:t>
            </a:r>
          </a:p>
          <a:p>
            <a:pPr marL="0" indent="0">
              <a:spcAft>
                <a:spcPts val="600"/>
              </a:spcAft>
              <a:buNone/>
              <a:defRPr/>
            </a:pPr>
            <a:r>
              <a:rPr lang="en-US" altLang="en-US" sz="1600" b="1" dirty="0"/>
              <a:t>References at the C-suite level</a:t>
            </a:r>
          </a:p>
          <a:p>
            <a:pPr marL="0" indent="0">
              <a:spcAft>
                <a:spcPts val="600"/>
              </a:spcAft>
              <a:buNone/>
              <a:defRPr/>
            </a:pPr>
            <a:r>
              <a:rPr lang="en-US" altLang="en-US" sz="1600" b="1" dirty="0"/>
              <a:t>P&amp;L focus</a:t>
            </a:r>
          </a:p>
          <a:p>
            <a:pPr marL="457200" lvl="1" indent="0">
              <a:spcAft>
                <a:spcPts val="600"/>
              </a:spcAft>
              <a:buNone/>
              <a:defRPr/>
            </a:pPr>
            <a:r>
              <a:rPr lang="en-US" altLang="en-US" sz="1400" dirty="0"/>
              <a:t>Even our small engagements have a business centric profit and loss focus.</a:t>
            </a:r>
          </a:p>
          <a:p>
            <a:pPr marL="457200" lvl="1" indent="0">
              <a:spcAft>
                <a:spcPts val="600"/>
              </a:spcAft>
              <a:buNone/>
              <a:defRPr/>
            </a:pPr>
            <a:r>
              <a:rPr lang="en-US" altLang="en-US" sz="1400" dirty="0"/>
              <a:t>TCO (Total Cost of Ownership) and ROI (Return on Investment) analysis are almost always a deliverable of a PFE engagement</a:t>
            </a:r>
          </a:p>
          <a:p>
            <a:pPr marL="457200" lvl="1" indent="0">
              <a:spcAft>
                <a:spcPts val="600"/>
              </a:spcAft>
              <a:buNone/>
              <a:defRPr/>
            </a:pPr>
            <a:r>
              <a:rPr lang="en-US" altLang="en-US" sz="1400" dirty="0"/>
              <a:t>Risk determination and worst case cost are always in focus</a:t>
            </a:r>
          </a:p>
          <a:p>
            <a:pPr marL="457200" lvl="1" indent="0">
              <a:spcAft>
                <a:spcPts val="600"/>
              </a:spcAft>
              <a:buNone/>
              <a:defRPr/>
            </a:pPr>
            <a:r>
              <a:rPr lang="en-US" altLang="en-US" sz="1400" dirty="0"/>
              <a:t>Client staffing impact, re-training, attrition and both positive and negative HR impacts are key deliverables</a:t>
            </a:r>
          </a:p>
        </p:txBody>
      </p:sp>
      <p:sp>
        <p:nvSpPr>
          <p:cNvPr id="9" name="Content Placeholder 8"/>
          <p:cNvSpPr>
            <a:spLocks noGrp="1"/>
          </p:cNvSpPr>
          <p:nvPr>
            <p:ph sz="half" idx="2"/>
          </p:nvPr>
        </p:nvSpPr>
        <p:spPr>
          <a:xfrm>
            <a:off x="4648200" y="1341437"/>
            <a:ext cx="4038600" cy="4983163"/>
          </a:xfrm>
        </p:spPr>
        <p:txBody>
          <a:bodyPr>
            <a:normAutofit fontScale="85000" lnSpcReduction="20000"/>
          </a:bodyPr>
          <a:lstStyle/>
          <a:p>
            <a:pPr marL="0" indent="0">
              <a:spcAft>
                <a:spcPts val="600"/>
              </a:spcAft>
              <a:buNone/>
              <a:defRPr/>
            </a:pPr>
            <a:r>
              <a:rPr lang="en-US" altLang="en-US" sz="1600" b="1" dirty="0"/>
              <a:t>We are invested in our clients success… not just their stated requirements</a:t>
            </a:r>
          </a:p>
          <a:p>
            <a:pPr marL="457200" lvl="1" indent="0">
              <a:spcAft>
                <a:spcPts val="600"/>
              </a:spcAft>
              <a:buNone/>
              <a:defRPr/>
            </a:pPr>
            <a:r>
              <a:rPr lang="en-US" altLang="en-US" sz="1600" i="1" dirty="0">
                <a:solidFill>
                  <a:schemeClr val="tx1"/>
                </a:solidFill>
              </a:rPr>
              <a:t>A </a:t>
            </a:r>
            <a:r>
              <a:rPr lang="en-US" altLang="en-US" sz="1600" i="1" dirty="0" smtClean="0">
                <a:solidFill>
                  <a:schemeClr val="tx1"/>
                </a:solidFill>
              </a:rPr>
              <a:t>former client once commented: </a:t>
            </a:r>
            <a:br>
              <a:rPr lang="en-US" altLang="en-US" sz="1600" i="1" dirty="0" smtClean="0">
                <a:solidFill>
                  <a:schemeClr val="tx1"/>
                </a:solidFill>
              </a:rPr>
            </a:br>
            <a:r>
              <a:rPr lang="en-US" altLang="en-US" sz="1600" i="1" dirty="0" smtClean="0">
                <a:solidFill>
                  <a:schemeClr val="tx1"/>
                </a:solidFill>
              </a:rPr>
              <a:t/>
            </a:r>
            <a:br>
              <a:rPr lang="en-US" altLang="en-US" sz="1600" i="1" dirty="0" smtClean="0">
                <a:solidFill>
                  <a:schemeClr val="tx1"/>
                </a:solidFill>
              </a:rPr>
            </a:br>
            <a:r>
              <a:rPr lang="en-US" altLang="en-US" sz="1600" i="1" dirty="0" smtClean="0">
                <a:solidFill>
                  <a:srgbClr val="0070C0"/>
                </a:solidFill>
              </a:rPr>
              <a:t>“You provided us with what we needed… </a:t>
            </a:r>
            <a:r>
              <a:rPr lang="en-US" altLang="en-US" sz="1600" i="1" dirty="0">
                <a:solidFill>
                  <a:srgbClr val="0070C0"/>
                </a:solidFill>
              </a:rPr>
              <a:t>disguised as what </a:t>
            </a:r>
            <a:r>
              <a:rPr lang="en-US" altLang="en-US" sz="1600" i="1" dirty="0" smtClean="0">
                <a:solidFill>
                  <a:srgbClr val="0070C0"/>
                </a:solidFill>
              </a:rPr>
              <a:t>we asked for”</a:t>
            </a:r>
            <a:endParaRPr lang="en-US" altLang="en-US" sz="1600" i="1" dirty="0">
              <a:solidFill>
                <a:srgbClr val="0070C0"/>
              </a:solidFill>
            </a:endParaRPr>
          </a:p>
          <a:p>
            <a:pPr marL="0" indent="0">
              <a:buNone/>
            </a:pPr>
            <a:endParaRPr lang="en-US" dirty="0"/>
          </a:p>
        </p:txBody>
      </p:sp>
      <p:sp>
        <p:nvSpPr>
          <p:cNvPr id="2" name="Date Placeholder 1"/>
          <p:cNvSpPr>
            <a:spLocks noGrp="1"/>
          </p:cNvSpPr>
          <p:nvPr>
            <p:ph type="dt" sz="half" idx="10"/>
          </p:nvPr>
        </p:nvSpPr>
        <p:spPr/>
        <p:txBody>
          <a:bodyPr/>
          <a:lstStyle/>
          <a:p>
            <a:fld id="{E3F2FB76-29D6-4647-8CD5-03900B6A44BE}" type="datetime1">
              <a:rPr lang="en-US" smtClean="0"/>
              <a:t>2/20/2017</a:t>
            </a:fld>
            <a:endParaRPr lang="en-US"/>
          </a:p>
        </p:txBody>
      </p:sp>
      <p:sp>
        <p:nvSpPr>
          <p:cNvPr id="3" name="Footer Placeholder 2"/>
          <p:cNvSpPr>
            <a:spLocks noGrp="1"/>
          </p:cNvSpPr>
          <p:nvPr>
            <p:ph type="ftr" sz="quarter" idx="11"/>
          </p:nvPr>
        </p:nvSpPr>
        <p:spPr/>
        <p:txBody>
          <a:bodyPr/>
          <a:lstStyle/>
          <a:p>
            <a:r>
              <a:rPr lang="en-US" smtClean="0"/>
              <a:t>COPYRIGHT 20017 PFE SYSTEMS, INC.</a:t>
            </a:r>
            <a:endParaRPr lang="en-US"/>
          </a:p>
        </p:txBody>
      </p:sp>
      <p:sp>
        <p:nvSpPr>
          <p:cNvPr id="4" name="Slide Number Placeholder 3"/>
          <p:cNvSpPr>
            <a:spLocks noGrp="1"/>
          </p:cNvSpPr>
          <p:nvPr>
            <p:ph type="sldNum" sz="quarter" idx="12"/>
          </p:nvPr>
        </p:nvSpPr>
        <p:spPr/>
        <p:txBody>
          <a:bodyPr/>
          <a:lstStyle/>
          <a:p>
            <a:fld id="{257734D6-1029-4BDC-8495-44ECEE7B791A}" type="slidenum">
              <a:rPr lang="en-US" smtClean="0"/>
              <a:t>8</a:t>
            </a:fld>
            <a:endParaRPr lang="en-US"/>
          </a:p>
        </p:txBody>
      </p:sp>
    </p:spTree>
    <p:extLst>
      <p:ext uri="{BB962C8B-B14F-4D97-AF65-F5344CB8AC3E}">
        <p14:creationId xmlns:p14="http://schemas.microsoft.com/office/powerpoint/2010/main" val="894040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is the objective…</a:t>
            </a:r>
            <a:endParaRPr lang="en-US" dirty="0"/>
          </a:p>
        </p:txBody>
      </p:sp>
      <p:sp>
        <p:nvSpPr>
          <p:cNvPr id="3" name="Rectangle 5"/>
          <p:cNvSpPr>
            <a:spLocks noChangeArrowheads="1"/>
          </p:cNvSpPr>
          <p:nvPr/>
        </p:nvSpPr>
        <p:spPr bwMode="auto">
          <a:xfrm>
            <a:off x="457200" y="1295400"/>
            <a:ext cx="805815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r>
              <a:rPr lang="en-US" altLang="en-US" sz="1600" dirty="0"/>
              <a:t>We place great emphasis on making recommendations that are “actionable”  and tailored to each </a:t>
            </a:r>
            <a:r>
              <a:rPr lang="en-US" altLang="en-US" sz="1600" dirty="0" smtClean="0"/>
              <a:t>client.  We work </a:t>
            </a:r>
            <a:r>
              <a:rPr lang="en-US" altLang="en-US" sz="1600" dirty="0"/>
              <a:t>with you at every level to ensure success.</a:t>
            </a:r>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a:p>
            <a:pPr eaLnBrk="1" hangingPunct="1"/>
            <a:r>
              <a:rPr lang="en-US" altLang="en-US" sz="1600" dirty="0"/>
              <a:t>PFE has considerable executive operating experience, we are not just consultants, we understand how to </a:t>
            </a:r>
            <a:r>
              <a:rPr lang="en-US" altLang="en-US" sz="1600" dirty="0" smtClean="0"/>
              <a:t>manage a profitable enterprise</a:t>
            </a:r>
            <a:endParaRPr lang="en-US" altLang="en-US" sz="1800" dirty="0"/>
          </a:p>
        </p:txBody>
      </p:sp>
      <p:graphicFrame>
        <p:nvGraphicFramePr>
          <p:cNvPr id="4" name="Group 27"/>
          <p:cNvGraphicFramePr>
            <a:graphicFrameLocks noGrp="1"/>
          </p:cNvGraphicFramePr>
          <p:nvPr>
            <p:extLst>
              <p:ext uri="{D42A27DB-BD31-4B8C-83A1-F6EECF244321}">
                <p14:modId xmlns:p14="http://schemas.microsoft.com/office/powerpoint/2010/main" val="470863415"/>
              </p:ext>
            </p:extLst>
          </p:nvPr>
        </p:nvGraphicFramePr>
        <p:xfrm>
          <a:off x="1270009" y="2133600"/>
          <a:ext cx="7340592" cy="3083860"/>
        </p:xfrm>
        <a:graphic>
          <a:graphicData uri="http://schemas.openxmlformats.org/drawingml/2006/table">
            <a:tbl>
              <a:tblPr/>
              <a:tblGrid>
                <a:gridCol w="1918826"/>
                <a:gridCol w="5421766"/>
              </a:tblGrid>
              <a:tr h="12744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Strategy  </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It is not enough to have a solid Strategic Approach . .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It </a:t>
                      </a:r>
                      <a:r>
                        <a:rPr kumimoji="0" lang="en-US" sz="1200" b="1" i="0" u="none" strike="noStrike" cap="none" normalizeH="0" baseline="0" dirty="0" smtClean="0">
                          <a:ln>
                            <a:noFill/>
                          </a:ln>
                          <a:solidFill>
                            <a:schemeClr val="tx1"/>
                          </a:solidFill>
                          <a:effectLst/>
                          <a:latin typeface="Arial" charset="0"/>
                        </a:rPr>
                        <a:t>must be appropriate to the resources of the client.</a:t>
                      </a:r>
                    </a:p>
                  </a:txBody>
                  <a:tcPr horzOverflow="overflow">
                    <a:lnL>
                      <a:noFill/>
                    </a:lnL>
                    <a:lnR cap="flat">
                      <a:noFill/>
                    </a:lnR>
                    <a:lnT cap="flat">
                      <a:noFill/>
                    </a:lnT>
                    <a:lnB>
                      <a:noFill/>
                    </a:lnB>
                    <a:lnTlToBr>
                      <a:noFill/>
                    </a:lnTlToBr>
                    <a:lnBlToTr>
                      <a:noFill/>
                    </a:lnBlToTr>
                    <a:noFill/>
                  </a:tcPr>
                </a:tc>
              </a:tr>
              <a:tr h="12759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Tactics </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It is not enough to have an excellent Tactical Plan . .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 it must be executable.</a:t>
                      </a:r>
                    </a:p>
                  </a:txBody>
                  <a:tcPr horzOverflow="overflow">
                    <a:lnL>
                      <a:noFill/>
                    </a:lnL>
                    <a:lnR cap="flat">
                      <a:noFill/>
                    </a:lnR>
                    <a:lnT>
                      <a:noFill/>
                    </a:lnT>
                    <a:lnB>
                      <a:noFill/>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Execution </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Execution must be flawless . . . and continuously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measured for </a:t>
                      </a:r>
                      <a:r>
                        <a:rPr kumimoji="0" lang="en-US" sz="1200" b="1" i="0" u="none" strike="noStrike" cap="none" normalizeH="0" baseline="0" dirty="0" smtClean="0">
                          <a:ln>
                            <a:noFill/>
                          </a:ln>
                          <a:solidFill>
                            <a:schemeClr val="tx1"/>
                          </a:solidFill>
                          <a:effectLst/>
                          <a:latin typeface="Arial" charset="0"/>
                        </a:rPr>
                        <a:t>results</a:t>
                      </a:r>
                      <a:r>
                        <a:rPr kumimoji="0" lang="en-US" sz="1400" b="1" i="0" u="none" strike="noStrike" cap="none" normalizeH="0" baseline="0" dirty="0" smtClean="0">
                          <a:ln>
                            <a:noFill/>
                          </a:ln>
                          <a:solidFill>
                            <a:schemeClr val="tx1"/>
                          </a:solidFill>
                          <a:effectLst/>
                          <a:latin typeface="Arial" charset="0"/>
                        </a:rPr>
                        <a:t>.</a:t>
                      </a:r>
                      <a:endParaRPr kumimoji="0" lang="en-US" sz="1400" b="1"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5" name="AutoShape 23"/>
          <p:cNvSpPr>
            <a:spLocks noChangeArrowheads="1"/>
          </p:cNvSpPr>
          <p:nvPr/>
        </p:nvSpPr>
        <p:spPr bwMode="auto">
          <a:xfrm rot="5400000">
            <a:off x="2311400" y="2552700"/>
            <a:ext cx="1003300" cy="596900"/>
          </a:xfrm>
          <a:prstGeom prst="rightArrow">
            <a:avLst>
              <a:gd name="adj1" fmla="val 50000"/>
              <a:gd name="adj2" fmla="val 42021"/>
            </a:avLst>
          </a:prstGeom>
          <a:gradFill rotWithShape="0">
            <a:gsLst>
              <a:gs pos="0">
                <a:srgbClr val="FFCC00"/>
              </a:gs>
              <a:gs pos="50000">
                <a:srgbClr val="FFEB9B"/>
              </a:gs>
              <a:gs pos="100000">
                <a:srgbClr val="FFCC00"/>
              </a:gs>
            </a:gsLst>
            <a:lin ang="5400000" scaled="1"/>
          </a:gradFill>
          <a:ln w="9525">
            <a:solidFill>
              <a:schemeClr val="tx1"/>
            </a:solidFill>
            <a:miter lim="800000"/>
            <a:headEnd/>
            <a:tailEnd/>
          </a:ln>
          <a:effectLst>
            <a:outerShdw dist="107763" dir="2700000" algn="ctr" rotWithShape="0">
              <a:schemeClr val="bg2"/>
            </a:outerShdw>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 name="AutoShape 24"/>
          <p:cNvSpPr>
            <a:spLocks noChangeArrowheads="1"/>
          </p:cNvSpPr>
          <p:nvPr/>
        </p:nvSpPr>
        <p:spPr bwMode="auto">
          <a:xfrm rot="5400000">
            <a:off x="2311400" y="3860800"/>
            <a:ext cx="1003300" cy="596900"/>
          </a:xfrm>
          <a:prstGeom prst="rightArrow">
            <a:avLst>
              <a:gd name="adj1" fmla="val 50000"/>
              <a:gd name="adj2" fmla="val 42021"/>
            </a:avLst>
          </a:prstGeom>
          <a:gradFill rotWithShape="0">
            <a:gsLst>
              <a:gs pos="0">
                <a:srgbClr val="FFCC00"/>
              </a:gs>
              <a:gs pos="50000">
                <a:srgbClr val="FFEB9B"/>
              </a:gs>
              <a:gs pos="100000">
                <a:srgbClr val="FFCC00"/>
              </a:gs>
            </a:gsLst>
            <a:lin ang="5400000" scaled="1"/>
          </a:gradFill>
          <a:ln w="9525">
            <a:solidFill>
              <a:schemeClr val="tx1"/>
            </a:solidFill>
            <a:miter lim="800000"/>
            <a:headEnd/>
            <a:tailEnd/>
          </a:ln>
          <a:effectLst>
            <a:outerShdw dist="107763" dir="2700000" algn="ctr" rotWithShape="0">
              <a:schemeClr val="bg2"/>
            </a:outerShdw>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7" name="Date Placeholder 6"/>
          <p:cNvSpPr>
            <a:spLocks noGrp="1"/>
          </p:cNvSpPr>
          <p:nvPr>
            <p:ph type="dt" sz="half" idx="10"/>
          </p:nvPr>
        </p:nvSpPr>
        <p:spPr/>
        <p:txBody>
          <a:bodyPr/>
          <a:lstStyle/>
          <a:p>
            <a:fld id="{5B149F5E-9E8F-4C54-9621-DF831DBBBA9F}" type="datetime1">
              <a:rPr lang="en-US" smtClean="0"/>
              <a:t>2/20/2017</a:t>
            </a:fld>
            <a:endParaRPr lang="en-US"/>
          </a:p>
        </p:txBody>
      </p:sp>
      <p:sp>
        <p:nvSpPr>
          <p:cNvPr id="8" name="Footer Placeholder 7"/>
          <p:cNvSpPr>
            <a:spLocks noGrp="1"/>
          </p:cNvSpPr>
          <p:nvPr>
            <p:ph type="ftr" sz="quarter" idx="11"/>
          </p:nvPr>
        </p:nvSpPr>
        <p:spPr/>
        <p:txBody>
          <a:bodyPr/>
          <a:lstStyle/>
          <a:p>
            <a:r>
              <a:rPr lang="en-US" smtClean="0"/>
              <a:t>COPYRIGHT 20017 PFE SYSTEMS, INC.</a:t>
            </a:r>
            <a:endParaRPr lang="en-US"/>
          </a:p>
        </p:txBody>
      </p:sp>
      <p:sp>
        <p:nvSpPr>
          <p:cNvPr id="9" name="Slide Number Placeholder 8"/>
          <p:cNvSpPr>
            <a:spLocks noGrp="1"/>
          </p:cNvSpPr>
          <p:nvPr>
            <p:ph type="sldNum" sz="quarter" idx="12"/>
          </p:nvPr>
        </p:nvSpPr>
        <p:spPr/>
        <p:txBody>
          <a:bodyPr/>
          <a:lstStyle/>
          <a:p>
            <a:fld id="{257734D6-1029-4BDC-8495-44ECEE7B791A}" type="slidenum">
              <a:rPr lang="en-US" smtClean="0"/>
              <a:t>9</a:t>
            </a:fld>
            <a:endParaRPr lang="en-US"/>
          </a:p>
        </p:txBody>
      </p:sp>
    </p:spTree>
    <p:extLst>
      <p:ext uri="{BB962C8B-B14F-4D97-AF65-F5344CB8AC3E}">
        <p14:creationId xmlns:p14="http://schemas.microsoft.com/office/powerpoint/2010/main" val="2373008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1779</Words>
  <Application>Microsoft Office PowerPoint</Application>
  <PresentationFormat>On-screen Show (4:3)</PresentationFormat>
  <Paragraphs>217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Dedicated to Successful Business Re-Engineering  and Business Optimization  Practice Overview</vt:lpstr>
      <vt:lpstr>Consulting overview</vt:lpstr>
      <vt:lpstr>PowerPoint Presentation</vt:lpstr>
      <vt:lpstr>Typical client engagements</vt:lpstr>
      <vt:lpstr>Where have we helped?</vt:lpstr>
      <vt:lpstr>PFE is a virtual company </vt:lpstr>
      <vt:lpstr>Working with PFE…</vt:lpstr>
      <vt:lpstr>…Working with PFE</vt:lpstr>
      <vt:lpstr>Action is the objective…</vt:lpstr>
      <vt:lpstr>Example: Re-platforming engagement managed time &amp; action</vt:lpstr>
      <vt:lpstr>Joe Hardiman</vt:lpstr>
      <vt:lpstr>Strategic partnerships</vt:lpstr>
      <vt:lpstr>Notable recent clients</vt:lpstr>
      <vt:lpstr>Example: Due diligence engagement</vt:lpstr>
      <vt:lpstr>Contact us</vt:lpstr>
    </vt:vector>
  </TitlesOfParts>
  <Company>PFE Systems,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jhardiman</dc:creator>
  <cp:lastModifiedBy>jhardiman</cp:lastModifiedBy>
  <cp:revision>29</cp:revision>
  <dcterms:created xsi:type="dcterms:W3CDTF">2017-02-20T17:30:32Z</dcterms:created>
  <dcterms:modified xsi:type="dcterms:W3CDTF">2017-02-20T22:56:22Z</dcterms:modified>
</cp:coreProperties>
</file>